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333" r:id="rId4"/>
    <p:sldId id="334" r:id="rId5"/>
    <p:sldId id="335" r:id="rId6"/>
    <p:sldId id="325" r:id="rId7"/>
    <p:sldId id="336" r:id="rId8"/>
    <p:sldId id="337" r:id="rId9"/>
    <p:sldId id="338" r:id="rId10"/>
    <p:sldId id="339" r:id="rId11"/>
    <p:sldId id="340" r:id="rId12"/>
    <p:sldId id="342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Product Sans" panose="020B0403030502040203" pitchFamily="34" charset="0"/>
      <p:regular r:id="rId21"/>
      <p:bold r:id="rId22"/>
      <p:italic r:id="rId23"/>
      <p:boldItalic r:id="rId24"/>
    </p:embeddedFont>
    <p:embeddedFont>
      <p:font typeface="Roboto" pitchFamily="2" charset="0"/>
      <p:regular r:id="rId25"/>
      <p:bold r:id="rId26"/>
      <p:italic r:id="rId27"/>
      <p:boldItalic r:id="rId2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77BD"/>
    <a:srgbClr val="01729F"/>
    <a:srgbClr val="006764"/>
    <a:srgbClr val="8AC5E8"/>
    <a:srgbClr val="1068D2"/>
    <a:srgbClr val="9BD6F9"/>
    <a:srgbClr val="91CCEF"/>
    <a:srgbClr val="86C1E4"/>
    <a:srgbClr val="5BA8D6"/>
    <a:srgbClr val="062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074" y="8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F0364-1A21-43F7-8626-6C573DA4B364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B85A2-CEF1-48D7-8BDB-7919E35AA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859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059E2-F174-480E-A11A-BE7E2337B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9B4E998-1157-45C8-A3E6-39CB7B16A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E4D822-328B-4048-B9B2-21B8E64CE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5C0A-753A-410E-80B2-4E3D0C0C9E93}" type="datetime1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BBE7BA-2240-4A2E-B59B-666BACF25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93C4-11F5-4C0F-A976-A7DFEBCBC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0071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1217E4-6109-4FC6-86AB-CF528E2C9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996AA-A0D3-4DEE-A220-7D7477933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83ECD3-CC76-4209-8261-6AE3BF0F2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0181-41D2-42BC-BC2C-C92A61AFC8FC}" type="datetime1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A8D126-93B3-495F-BD88-84538A2D1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3F72A6-1EEF-4DAC-B89F-7102DF02A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605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2BD94-B683-48A8-89B5-AA2D5C325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3899D6-8C9E-4A14-BB33-36038C62D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774033-BFEF-4105-A187-7E2384F6D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19C6-F812-4658-A448-AA13E890340E}" type="datetime1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3D4BC2-217B-4263-AD86-7616FFD22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0FD782-DB34-4FBD-9538-83C30319F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159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8159CB-778D-47C1-8BF5-9926B872B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EFA1B2-38C0-4BBE-8519-F070F1AB6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CD4F8A-546E-4B1D-B6E8-FC1583530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90E98C-B7B4-401E-A1C5-0C817310E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A162-EAA7-4C4D-8DA9-EF6594888AA0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061236-0E5E-4AD4-AD5C-139178EC5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3F271D-9BAB-4B94-9116-41C19816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680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9DBE21-ECE2-4921-8D6D-042D98C8B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92D4EC-69E2-48D4-B83E-0605208CD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5DE056-95C3-4893-BFB9-28A7A5395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AE0284B-9712-4596-AB5A-2426CC547D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C381D78-508E-46FC-B538-716C04623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38BD6AF-EDAA-4021-A5AA-26E3E1303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3667E-5AEE-44D4-A811-5D333EBB6DDE}" type="datetime1">
              <a:rPr lang="fr-FR" smtClean="0"/>
              <a:t>07/04/2022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6230800-846C-4194-8BE2-DDAB68674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A81FEB6-D506-4E9F-9E92-6765479F6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023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BE4CF2-FD94-4F99-B3A4-AE1DAC74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3D34EA-469B-4EA7-AC1F-38FD6314F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F9549-53DF-47D9-B958-62B61AF38FEF}" type="datetime1">
              <a:rPr lang="fr-FR" smtClean="0"/>
              <a:t>07/04/2022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FBAA0DD-C579-4743-8814-854E54E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C1E19D-96D1-4013-B664-23AB83B2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42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B3560BC-8D5D-4C24-B632-CB97B6584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36B93-63B0-4373-8928-D3A4476C385C}" type="datetime1">
              <a:rPr lang="fr-FR" smtClean="0"/>
              <a:t>07/04/2022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C40BFE7-D925-4F65-9633-F8BAE887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C7CD8A-F1D2-408F-B8FD-42FB7DE4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97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0E067B-158F-4025-8DD0-B590687E2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935811-D591-44F7-8265-95A47BA1C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9B7BA4-6D2E-4C4C-B451-8041BA1B6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327684-9F7D-415D-B1FA-FA0915E2F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266BA-45C5-4889-A192-2C0FC4B59D03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37696ED-6727-4ED6-B155-12490CDF5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0DAA34-33D7-4A4A-A4C9-FF3A76FCE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955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D6F2F1-ECF0-48AF-90E5-861A0DA16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AAF9173-48F4-4F9F-AC18-8EF1B5F01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5EED23-EDF2-43A3-8637-C362D7B47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0ED685-F005-4A8D-AB29-F9FFD093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1337-81B5-4049-B866-9AD3E431FEC8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E61924-0D87-4502-B5B2-FA71C24AB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80C7E5-4502-429E-9CFC-2B0705781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77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C2865-A553-4980-AC27-25215C530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218F63-2F04-4CAD-BE96-D3F5335F3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CD9FCA-CF39-4477-BE11-B844780A6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4C91-AE4C-4CF2-976C-BF2D67FCC9F1}" type="datetime1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12A2F0-8053-4699-ADD7-E439C602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71DAD6-EAC3-4FC3-8AD5-5C59132A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187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8E9882-F464-400D-8350-617E7BD10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0512439-73E1-425A-813F-39078FB7E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FE2AB0-472B-4E18-A8E6-AD273A117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C9C19-629B-4FC2-9A57-2C990EDCC8FE}" type="datetime1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1E5326-65E0-4F7C-90FB-C6496B2D7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175F2F-A228-4B04-B917-0FDF5AD1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18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0C352C8-B317-4E3D-80BB-FD3E397E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9BFE73-F277-4D61-BDAC-0C30DBDEA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87EA4B-0A87-4A7D-822A-E7C0FE364A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A60B2-30A0-4E1D-8A4A-692248784AC5}" type="datetime1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D21FC3-9A1E-4B90-8670-FC4BAEAFD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0691C4-E15C-4C46-8294-1A0C2B24D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75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8.png"/><Relationship Id="rId10" Type="http://schemas.openxmlformats.org/officeDocument/2006/relationships/image" Target="../media/image25.jpg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6.png"/><Relationship Id="rId7" Type="http://schemas.openxmlformats.org/officeDocument/2006/relationships/image" Target="../media/image3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6.png"/><Relationship Id="rId5" Type="http://schemas.openxmlformats.org/officeDocument/2006/relationships/image" Target="../media/image8.png"/><Relationship Id="rId10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42.jpeg"/><Relationship Id="rId5" Type="http://schemas.openxmlformats.org/officeDocument/2006/relationships/image" Target="../media/image8.png"/><Relationship Id="rId10" Type="http://schemas.openxmlformats.org/officeDocument/2006/relationships/image" Target="../media/image41.jpe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.png"/><Relationship Id="rId7" Type="http://schemas.openxmlformats.org/officeDocument/2006/relationships/image" Target="../media/image47.png"/><Relationship Id="rId12" Type="http://schemas.openxmlformats.org/officeDocument/2006/relationships/image" Target="../media/image5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jpeg"/><Relationship Id="rId5" Type="http://schemas.openxmlformats.org/officeDocument/2006/relationships/image" Target="../media/image8.png"/><Relationship Id="rId10" Type="http://schemas.openxmlformats.org/officeDocument/2006/relationships/image" Target="../media/image50.jpeg"/><Relationship Id="rId4" Type="http://schemas.openxmlformats.org/officeDocument/2006/relationships/image" Target="../media/image45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951FF88-44BC-4EE6-8870-F16E59495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" y="-2"/>
            <a:ext cx="12191996" cy="685799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B13070-A22D-43B0-A78E-C1A86E0B2DD4}"/>
              </a:ext>
            </a:extLst>
          </p:cNvPr>
          <p:cNvSpPr txBox="1"/>
          <p:nvPr/>
        </p:nvSpPr>
        <p:spPr>
          <a:xfrm>
            <a:off x="0" y="0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rgbClr val="DCDDDE"/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rgbClr val="DCDDDE"/>
                </a:solidFill>
                <a:latin typeface="Product Sans" panose="020B0403030502040203" pitchFamily="34" charset="0"/>
              </a:rPr>
              <a:t> Boujon</a:t>
            </a:r>
          </a:p>
          <a:p>
            <a:r>
              <a:rPr lang="fr-FR" sz="1200" b="1" dirty="0">
                <a:solidFill>
                  <a:srgbClr val="DCDDDE"/>
                </a:solidFill>
                <a:latin typeface="Product Sans" panose="020B0403030502040203" pitchFamily="34" charset="0"/>
                <a:ea typeface="Roboto" panose="02000000000000000000" pitchFamily="2" charset="0"/>
              </a:rPr>
              <a:t>Capteur Lego I2C</a:t>
            </a:r>
            <a:endParaRPr lang="en-US" sz="1200" b="1" dirty="0">
              <a:solidFill>
                <a:schemeClr val="bg1"/>
              </a:solidFill>
              <a:latin typeface="Product Sans" panose="020B0403030502040203" pitchFamily="34" charset="0"/>
              <a:ea typeface="Roboto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74536A-06FC-465E-BEC9-32626DC493BB}"/>
              </a:ext>
            </a:extLst>
          </p:cNvPr>
          <p:cNvSpPr txBox="1"/>
          <p:nvPr/>
        </p:nvSpPr>
        <p:spPr>
          <a:xfrm>
            <a:off x="10784242" y="-5"/>
            <a:ext cx="1407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Année</a:t>
            </a:r>
            <a:r>
              <a:rPr lang="fr-FR" sz="1200" b="1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 2021-2022</a:t>
            </a:r>
            <a:endParaRPr lang="en-US" sz="1200" b="1" dirty="0">
              <a:solidFill>
                <a:schemeClr val="bg1"/>
              </a:solidFill>
              <a:latin typeface="Product Sans" panose="020B0403030502040203" pitchFamily="34" charset="0"/>
              <a:ea typeface="Roboto" panose="02000000000000000000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E8970C-24C6-4327-9D74-36363B9F6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55" y="5866650"/>
            <a:ext cx="3005334" cy="9540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041C1A5-ABAB-42AF-AC41-6E990B6DB9D8}"/>
              </a:ext>
            </a:extLst>
          </p:cNvPr>
          <p:cNvSpPr txBox="1"/>
          <p:nvPr/>
        </p:nvSpPr>
        <p:spPr>
          <a:xfrm>
            <a:off x="1794123" y="1714856"/>
            <a:ext cx="86037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Réalisation d’un</a:t>
            </a:r>
          </a:p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Capteur I2C</a:t>
            </a:r>
          </a:p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Lego </a:t>
            </a:r>
            <a:r>
              <a:rPr lang="fr-FR" sz="7200" b="1" dirty="0" err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SumoEyes</a:t>
            </a:r>
            <a:endParaRPr lang="en-US" sz="7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Product Sans" panose="020B0403030502040203" pitchFamily="34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82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80D85EB-C312-4F02-9914-1ACAC974E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285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F6E816-B1C3-4AC5-B5B5-9929F5D68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22851"/>
            <a:ext cx="12191999" cy="685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DD6E64-0847-45E4-9A02-1D55AE6955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387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0.00209 L -0.00208 -0.78888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3956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7535006" y="639388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Introduction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C12D0F-05FC-48D0-AE44-EBFC12E04219}"/>
              </a:ext>
            </a:extLst>
          </p:cNvPr>
          <p:cNvSpPr txBox="1"/>
          <p:nvPr/>
        </p:nvSpPr>
        <p:spPr>
          <a:xfrm>
            <a:off x="3220387" y="6584977"/>
            <a:ext cx="1454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Diapositive</a:t>
            </a:r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</a:t>
            </a:r>
            <a:fld id="{31ABAFE6-D0CA-4EED-A3A3-7BB621E856C7}" type="slidenum">
              <a:rPr lang="fr-FR" sz="1200" b="1" i="0" smtClean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2</a:t>
            </a:fld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sur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11</a:t>
            </a:r>
          </a:p>
        </p:txBody>
      </p:sp>
      <p:pic>
        <p:nvPicPr>
          <p:cNvPr id="13" name="Image 12" descr="Une image contenant intérieur, projecteur&#10;&#10;Description générée automatiquement">
            <a:extLst>
              <a:ext uri="{FF2B5EF4-FFF2-40B4-BE49-F238E27FC236}">
                <a16:creationId xmlns:a16="http://schemas.microsoft.com/office/drawing/2014/main" id="{CF1B0F51-CD7F-4980-AA88-5E75FADF954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59" y="2516841"/>
            <a:ext cx="3098650" cy="232260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41.png">
            <a:extLst>
              <a:ext uri="{FF2B5EF4-FFF2-40B4-BE49-F238E27FC236}">
                <a16:creationId xmlns:a16="http://schemas.microsoft.com/office/drawing/2014/main" id="{0701617D-E5C0-4D09-8191-94F6BD448D3C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1940766" y="3788059"/>
            <a:ext cx="3452327" cy="2211019"/>
          </a:xfrm>
          <a:prstGeom prst="rect">
            <a:avLst/>
          </a:prstGeom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4551852-E728-4901-A724-2B783CC27283}"/>
              </a:ext>
            </a:extLst>
          </p:cNvPr>
          <p:cNvSpPr/>
          <p:nvPr/>
        </p:nvSpPr>
        <p:spPr>
          <a:xfrm>
            <a:off x="5982426" y="1643237"/>
            <a:ext cx="5483552" cy="4529270"/>
          </a:xfrm>
          <a:prstGeom prst="roundRect">
            <a:avLst>
              <a:gd name="adj" fmla="val 7536"/>
            </a:avLst>
          </a:prstGeom>
          <a:gradFill flip="none" rotWithShape="1">
            <a:gsLst>
              <a:gs pos="0">
                <a:srgbClr val="006764"/>
              </a:gs>
              <a:gs pos="50000">
                <a:srgbClr val="01729F"/>
              </a:gs>
              <a:gs pos="100000">
                <a:srgbClr val="0277BD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sz="1600" b="1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D’un ATTiny85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avec communication I2C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deux signaux carrés à une certaine fréquence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une entrée analogique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sz="1600" b="1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D’un capteur Infrarouge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TSOP4830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ou TSOP34856,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sz="1600" b="1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 leds Infrarouge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sz="1600" b="1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D’un port RJ-12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pour l’alimentation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communication I2C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sz="1600" b="1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carte doit faire 70*25*15mm ± 2 mm 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sz="1600" b="1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 carter doit être ergonomique et esthétique</a:t>
            </a:r>
          </a:p>
          <a:p>
            <a:pPr marL="342900" lvl="0" indent="-342900" algn="just">
              <a:spcBef>
                <a:spcPts val="60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600" b="1" dirty="0">
                <a:solidFill>
                  <a:schemeClr val="bg1"/>
                </a:solidFill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Un prix de fabrication inférieur à 20 ou 30 euros</a:t>
            </a:r>
          </a:p>
        </p:txBody>
      </p:sp>
    </p:spTree>
    <p:extLst>
      <p:ext uri="{BB962C8B-B14F-4D97-AF65-F5344CB8AC3E}">
        <p14:creationId xmlns:p14="http://schemas.microsoft.com/office/powerpoint/2010/main" val="370355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147AC6B8-8AA1-457B-B81C-2A334B7FB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64" y="-3493"/>
            <a:ext cx="12209352" cy="17471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2C12D0F-05FC-48D0-AE44-EBFC12E04219}"/>
              </a:ext>
            </a:extLst>
          </p:cNvPr>
          <p:cNvSpPr txBox="1"/>
          <p:nvPr/>
        </p:nvSpPr>
        <p:spPr>
          <a:xfrm>
            <a:off x="3218784" y="6584977"/>
            <a:ext cx="1457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Diapositive</a:t>
            </a:r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</a:t>
            </a:r>
            <a:fld id="{31ABAFE6-D0CA-4EED-A3A3-7BB621E856C7}" type="slidenum">
              <a:rPr lang="fr-FR" sz="1200" b="1" i="0" smtClean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3</a:t>
            </a:fld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sur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11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20E4C7-074D-4EF6-8F09-F0E63C3A2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66" y="3485987"/>
            <a:ext cx="12212719" cy="17476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777010-0577-4F3A-8683-AFC8AD8BC9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65" y="1743683"/>
            <a:ext cx="12212719" cy="17476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7535006" y="639388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D60BFF-A106-432D-8AD1-793314B593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67" y="5233645"/>
            <a:ext cx="12209354" cy="174717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Distribution des tâches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00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4.07407E-6 L 0.00105 -0.37246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86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 0 L 0 -0.31019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50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2.59259E-6 L 0.00104 -0.32824 " pathEditMode="relative" rAng="0" ptsTypes="AA">
                                      <p:cBhvr>
                                        <p:cTn id="1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7535006" y="639388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Analyse fonctionnelle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1CEFADF-C909-4E52-B8F1-A47577E015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9128" y="1714658"/>
            <a:ext cx="3256280" cy="2084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68D2A24-D874-49A2-AA0E-B75D200734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9128" y="4027653"/>
            <a:ext cx="3256280" cy="2084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C0A2F0-0372-47C6-911C-513F675A5B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3080" y="2729788"/>
            <a:ext cx="3256280" cy="20834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8A5C469-2FDB-47A0-B5F7-D2CEE0756221}"/>
              </a:ext>
            </a:extLst>
          </p:cNvPr>
          <p:cNvSpPr txBox="1"/>
          <p:nvPr/>
        </p:nvSpPr>
        <p:spPr>
          <a:xfrm>
            <a:off x="7413690" y="2051802"/>
            <a:ext cx="4570027" cy="356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0x08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-&gt; 6D 6E 64 73 6E 73 72 73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800" i="1" dirty="0" err="1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mndsnsrs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(nom du constructeur)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0x10 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-&gt; 4C 69 6E 65 4C 64 72 00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800" i="1" dirty="0" err="1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LineLdr</a:t>
            </a:r>
            <a:r>
              <a:rPr lang="fr-FR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(nom du capteur)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0x41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800" i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0x02</a:t>
            </a:r>
            <a:r>
              <a:rPr lang="fr-FR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(mode configuration de la Brique)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0x42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800" i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0x03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(donnée du capteur)</a:t>
            </a:r>
          </a:p>
          <a:p>
            <a:endParaRPr lang="fr-FR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C12D0F-05FC-48D0-AE44-EBFC12E04219}"/>
              </a:ext>
            </a:extLst>
          </p:cNvPr>
          <p:cNvSpPr txBox="1"/>
          <p:nvPr/>
        </p:nvSpPr>
        <p:spPr>
          <a:xfrm>
            <a:off x="3214776" y="6584977"/>
            <a:ext cx="1465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Diapositive</a:t>
            </a:r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</a:t>
            </a:r>
            <a:fld id="{31ABAFE6-D0CA-4EED-A3A3-7BB621E856C7}" type="slidenum">
              <a:rPr lang="fr-FR" sz="1200" b="1" i="0" smtClean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4</a:t>
            </a:fld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sur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23045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7535006" y="639388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Outils de programmation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C12D0F-05FC-48D0-AE44-EBFC12E04219}"/>
              </a:ext>
            </a:extLst>
          </p:cNvPr>
          <p:cNvSpPr txBox="1"/>
          <p:nvPr/>
        </p:nvSpPr>
        <p:spPr>
          <a:xfrm>
            <a:off x="3217982" y="6584977"/>
            <a:ext cx="1459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Diapositive</a:t>
            </a:r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</a:t>
            </a:r>
            <a:fld id="{31ABAFE6-D0CA-4EED-A3A3-7BB621E856C7}" type="slidenum">
              <a:rPr lang="fr-FR" sz="1200" b="1" i="0" smtClean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5</a:t>
            </a:fld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sur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11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8545367-ABE1-4D02-82FD-BA4BF4A790A3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7"/>
          <a:stretch/>
        </p:blipFill>
        <p:spPr bwMode="auto">
          <a:xfrm>
            <a:off x="8840658" y="3632307"/>
            <a:ext cx="3318569" cy="242125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54B8D13-DC16-4727-AA5A-2873105DB0F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150" y="1880611"/>
            <a:ext cx="4677345" cy="212779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 20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A095A5E5-870A-4131-89C2-EE77C6469D7E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" t="314" r="11630" b="11322"/>
          <a:stretch/>
        </p:blipFill>
        <p:spPr bwMode="auto">
          <a:xfrm>
            <a:off x="4020523" y="3776376"/>
            <a:ext cx="3924300" cy="227718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 21" descr="Une image contenant équipement électronique, circuit&#10;&#10;Description générée automatiquement">
            <a:extLst>
              <a:ext uri="{FF2B5EF4-FFF2-40B4-BE49-F238E27FC236}">
                <a16:creationId xmlns:a16="http://schemas.microsoft.com/office/drawing/2014/main" id="{1C66DF25-BFF0-4EBF-8D4D-0F7EA3DAB317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5" r="31953" b="27941"/>
          <a:stretch/>
        </p:blipFill>
        <p:spPr bwMode="auto">
          <a:xfrm>
            <a:off x="2466363" y="1986538"/>
            <a:ext cx="2552700" cy="233362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72240A-ED89-4819-9081-226D08475B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4" y="3640876"/>
            <a:ext cx="3216914" cy="24126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731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631CE730-1E92-4BC1-983D-D289E98C5A3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603" y="3753220"/>
            <a:ext cx="4027369" cy="2577974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 22" descr="Une image contenant texte, moniteur, téléphone, téléphone mobile&#10;&#10;Description générée automatiquement">
            <a:extLst>
              <a:ext uri="{FF2B5EF4-FFF2-40B4-BE49-F238E27FC236}">
                <a16:creationId xmlns:a16="http://schemas.microsoft.com/office/drawing/2014/main" id="{AF210B97-A470-4D03-B2B6-7028F126FEF1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59"/>
          <a:stretch/>
        </p:blipFill>
        <p:spPr>
          <a:xfrm>
            <a:off x="4590603" y="1465211"/>
            <a:ext cx="4027369" cy="267617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7535006" y="639388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Librairie I2C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C12D0F-05FC-48D0-AE44-EBFC12E04219}"/>
              </a:ext>
            </a:extLst>
          </p:cNvPr>
          <p:cNvSpPr txBox="1"/>
          <p:nvPr/>
        </p:nvSpPr>
        <p:spPr>
          <a:xfrm>
            <a:off x="3217982" y="6584977"/>
            <a:ext cx="1459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Diapositive</a:t>
            </a:r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</a:t>
            </a:r>
            <a:fld id="{31ABAFE6-D0CA-4EED-A3A3-7BB621E856C7}" type="slidenum">
              <a:rPr lang="fr-FR" sz="1200" b="1" i="0" smtClean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6</a:t>
            </a:fld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sur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11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1EC55A4-FFC9-4279-9593-93DEE283AEED}"/>
              </a:ext>
            </a:extLst>
          </p:cNvPr>
          <p:cNvGrpSpPr/>
          <p:nvPr/>
        </p:nvGrpSpPr>
        <p:grpSpPr>
          <a:xfrm>
            <a:off x="10732969" y="366082"/>
            <a:ext cx="914400" cy="676956"/>
            <a:chOff x="10732969" y="366082"/>
            <a:chExt cx="914400" cy="6769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26B8299-8681-4C62-8943-9981E1208915}"/>
                </a:ext>
              </a:extLst>
            </p:cNvPr>
            <p:cNvPicPr/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52" t="50894" r="37569" b="39287"/>
            <a:stretch/>
          </p:blipFill>
          <p:spPr>
            <a:xfrm>
              <a:off x="10732969" y="366082"/>
              <a:ext cx="914400" cy="31543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E5044C8-C0CB-4211-A1F6-D00E8528820D}"/>
                </a:ext>
              </a:extLst>
            </p:cNvPr>
            <p:cNvPicPr/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52" t="67709" r="37569" b="21037"/>
            <a:stretch/>
          </p:blipFill>
          <p:spPr>
            <a:xfrm>
              <a:off x="10732969" y="681516"/>
              <a:ext cx="914400" cy="361522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71F4C828-F6AC-4A03-A5D4-A4A987566072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2" t="9497" r="25869" b="41908"/>
          <a:stretch/>
        </p:blipFill>
        <p:spPr bwMode="auto">
          <a:xfrm>
            <a:off x="133672" y="3006743"/>
            <a:ext cx="4762501" cy="211328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152A468-8B33-4453-9AFC-3E2041285D93}"/>
              </a:ext>
            </a:extLst>
          </p:cNvPr>
          <p:cNvSpPr txBox="1"/>
          <p:nvPr/>
        </p:nvSpPr>
        <p:spPr>
          <a:xfrm>
            <a:off x="8839200" y="1828800"/>
            <a:ext cx="4521200" cy="1332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400" dirty="0" err="1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usiTwiSlaveInit</a:t>
            </a:r>
            <a:r>
              <a:rPr lang="fr-FR" sz="14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(int8)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400" dirty="0" err="1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usiTwiDataInTransmitBuffer</a:t>
            </a:r>
            <a:r>
              <a:rPr lang="fr-FR" sz="14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()=</a:t>
            </a:r>
            <a:r>
              <a:rPr lang="fr-FR" sz="1400" dirty="0" err="1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bool</a:t>
            </a:r>
            <a:endParaRPr lang="fr-FR" sz="1400" dirty="0">
              <a:effectLst/>
              <a:latin typeface="Roboto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400" dirty="0" err="1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usiTwiReceiveByte</a:t>
            </a:r>
            <a:r>
              <a:rPr lang="fr-FR" sz="14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()=int8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 err="1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usiTransmitByte</a:t>
            </a:r>
            <a:r>
              <a:rPr lang="fr-FR" sz="14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(int8)</a:t>
            </a:r>
          </a:p>
          <a:p>
            <a:endParaRPr lang="fr-FR" sz="1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0235A7-8E15-4332-91D6-940232BE74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9200" y="3072909"/>
            <a:ext cx="3122038" cy="32286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56E1ADF-25A5-4CFC-A9F8-B6FF780280D5}"/>
              </a:ext>
            </a:extLst>
          </p:cNvPr>
          <p:cNvSpPr/>
          <p:nvPr/>
        </p:nvSpPr>
        <p:spPr>
          <a:xfrm>
            <a:off x="8893969" y="5893593"/>
            <a:ext cx="2997993" cy="369095"/>
          </a:xfrm>
          <a:prstGeom prst="roundRect">
            <a:avLst>
              <a:gd name="adj" fmla="val 10860"/>
            </a:avLst>
          </a:prstGeom>
          <a:noFill/>
          <a:ln w="38100">
            <a:solidFill>
              <a:srgbClr val="0277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61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7535006" y="639388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Algorithme des Leds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C12D0F-05FC-48D0-AE44-EBFC12E04219}"/>
              </a:ext>
            </a:extLst>
          </p:cNvPr>
          <p:cNvSpPr txBox="1"/>
          <p:nvPr/>
        </p:nvSpPr>
        <p:spPr>
          <a:xfrm>
            <a:off x="3220387" y="6584977"/>
            <a:ext cx="1454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Diapositive</a:t>
            </a:r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</a:t>
            </a:r>
            <a:fld id="{31ABAFE6-D0CA-4EED-A3A3-7BB621E856C7}" type="slidenum">
              <a:rPr lang="fr-FR" sz="1200" b="1" i="0" smtClean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7</a:t>
            </a:fld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sur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11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ECB1B05-4B81-450C-9D04-468B710E175B}"/>
              </a:ext>
            </a:extLst>
          </p:cNvPr>
          <p:cNvGrpSpPr/>
          <p:nvPr/>
        </p:nvGrpSpPr>
        <p:grpSpPr>
          <a:xfrm>
            <a:off x="10570512" y="421181"/>
            <a:ext cx="1083321" cy="520669"/>
            <a:chOff x="10732968" y="391762"/>
            <a:chExt cx="1083321" cy="5206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26B8299-8681-4C62-8943-9981E1208915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29" t="59683" r="37570" b="32213"/>
            <a:stretch/>
          </p:blipFill>
          <p:spPr>
            <a:xfrm>
              <a:off x="10732968" y="652097"/>
              <a:ext cx="1083319" cy="26033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E5044C8-C0CB-4211-A1F6-D00E8528820D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68" t="59506" r="48133" b="32390"/>
            <a:stretch/>
          </p:blipFill>
          <p:spPr>
            <a:xfrm>
              <a:off x="10732969" y="391762"/>
              <a:ext cx="1083320" cy="260335"/>
            </a:xfrm>
            <a:prstGeom prst="rect">
              <a:avLst/>
            </a:prstGeom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EC06F54-7670-4B08-AA9C-6DFBCB2865C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7" y="2478060"/>
            <a:ext cx="4235450" cy="19018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742984-E5BA-454E-8254-A9BD70E5674C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7" y="3957024"/>
            <a:ext cx="4235450" cy="18141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 24" descr="Une image contenant texte, écran&#10;&#10;Description générée automatiquement">
            <a:extLst>
              <a:ext uri="{FF2B5EF4-FFF2-40B4-BE49-F238E27FC236}">
                <a16:creationId xmlns:a16="http://schemas.microsoft.com/office/drawing/2014/main" id="{7B47493D-645D-4F5C-A861-1DF4B6FBEE34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7582379" y="2719912"/>
            <a:ext cx="4556758" cy="23679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 25" descr="Une image contenant texte&#10;&#10;Description générée automatiquement">
            <a:extLst>
              <a:ext uri="{FF2B5EF4-FFF2-40B4-BE49-F238E27FC236}">
                <a16:creationId xmlns:a16="http://schemas.microsoft.com/office/drawing/2014/main" id="{13E37171-4128-4FF6-879E-CAD66F128FAE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6378737" y="1696927"/>
            <a:ext cx="5760720" cy="10229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005CEA8-5732-499D-A986-2C7661B08FD2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645" y="3701651"/>
            <a:ext cx="3646170" cy="233362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9A6A9D1-CC7D-498D-B01C-8A25CD56CB21}"/>
              </a:ext>
            </a:extLst>
          </p:cNvPr>
          <p:cNvSpPr/>
          <p:nvPr/>
        </p:nvSpPr>
        <p:spPr>
          <a:xfrm>
            <a:off x="7150575" y="4560806"/>
            <a:ext cx="676275" cy="1714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4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7535006" y="639388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Conversion Analogique Numérique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C12D0F-05FC-48D0-AE44-EBFC12E04219}"/>
              </a:ext>
            </a:extLst>
          </p:cNvPr>
          <p:cNvSpPr txBox="1"/>
          <p:nvPr/>
        </p:nvSpPr>
        <p:spPr>
          <a:xfrm>
            <a:off x="3217982" y="6584977"/>
            <a:ext cx="1459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Diapositive</a:t>
            </a:r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</a:t>
            </a:r>
            <a:fld id="{31ABAFE6-D0CA-4EED-A3A3-7BB621E856C7}" type="slidenum">
              <a:rPr lang="fr-FR" sz="1200" b="1" i="0" smtClean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8</a:t>
            </a:fld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sur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11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5044C8-C0CB-4211-A1F6-D00E8528820D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8" t="51435" r="48133" b="39967"/>
          <a:stretch/>
        </p:blipFill>
        <p:spPr>
          <a:xfrm>
            <a:off x="10628194" y="518294"/>
            <a:ext cx="1083320" cy="2762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D5CA51-7BD4-4C71-ABED-F568F2B6F1CD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1" t="15535" r="11887" b="54992"/>
          <a:stretch/>
        </p:blipFill>
        <p:spPr bwMode="auto">
          <a:xfrm>
            <a:off x="3769424" y="3541030"/>
            <a:ext cx="3202940" cy="223202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9C31977-3F34-4CA6-A6A3-27C2A4BB80EC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4" r="21819" b="38480"/>
          <a:stretch/>
        </p:blipFill>
        <p:spPr bwMode="auto">
          <a:xfrm>
            <a:off x="6972364" y="3536344"/>
            <a:ext cx="2689860" cy="224472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9B1D0F5-619F-4BFC-AE11-DE1693AF55BF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4472034" y="1859288"/>
            <a:ext cx="7585823" cy="12375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A017041-E6C5-4110-ACF8-81B1C0A5F3B2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13243" r="41132" b="34799"/>
          <a:stretch/>
        </p:blipFill>
        <p:spPr bwMode="auto">
          <a:xfrm>
            <a:off x="107508" y="2582697"/>
            <a:ext cx="1741811" cy="14779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65F58F1-A360-4298-ADE6-88FA0B04BC90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0" t="11859" r="40788" b="36319"/>
          <a:stretch/>
        </p:blipFill>
        <p:spPr bwMode="auto">
          <a:xfrm>
            <a:off x="1848549" y="2582697"/>
            <a:ext cx="1782908" cy="146529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3A1B456-527E-43B3-866A-645D99099E6D}"/>
              </a:ext>
            </a:extLst>
          </p:cNvPr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0" t="15827" r="35682" b="25609"/>
          <a:stretch/>
        </p:blipFill>
        <p:spPr bwMode="auto">
          <a:xfrm>
            <a:off x="1007972" y="4039761"/>
            <a:ext cx="1753480" cy="14779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Image 29" descr="Une image contenant texte&#10;&#10;Description générée automatiquement">
            <a:extLst>
              <a:ext uri="{FF2B5EF4-FFF2-40B4-BE49-F238E27FC236}">
                <a16:creationId xmlns:a16="http://schemas.microsoft.com/office/drawing/2014/main" id="{E32E326B-5381-4945-A7FB-CFA1E00AB936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591" y="3349871"/>
            <a:ext cx="6453538" cy="261670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475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7535006" y="639388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Bibliothèque </a:t>
            </a:r>
            <a:r>
              <a:rPr lang="fr-FR" sz="3400" b="1" dirty="0" err="1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RobotC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C12D0F-05FC-48D0-AE44-EBFC12E04219}"/>
              </a:ext>
            </a:extLst>
          </p:cNvPr>
          <p:cNvSpPr txBox="1"/>
          <p:nvPr/>
        </p:nvSpPr>
        <p:spPr>
          <a:xfrm>
            <a:off x="3217982" y="6584977"/>
            <a:ext cx="1459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Diapositive</a:t>
            </a:r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</a:t>
            </a:r>
            <a:fld id="{31ABAFE6-D0CA-4EED-A3A3-7BB621E856C7}" type="slidenum">
              <a:rPr lang="fr-FR" sz="1200" b="1" i="0" smtClean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9</a:t>
            </a:fld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sur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11</a:t>
            </a:r>
          </a:p>
        </p:txBody>
      </p:sp>
      <p:pic>
        <p:nvPicPr>
          <p:cNvPr id="10" name="Image 9" descr="Une image contenant texte, moniteur, écran, argent&#10;&#10;Description générée automatiquement">
            <a:extLst>
              <a:ext uri="{FF2B5EF4-FFF2-40B4-BE49-F238E27FC236}">
                <a16:creationId xmlns:a16="http://schemas.microsoft.com/office/drawing/2014/main" id="{07E0BB9A-438D-439A-9764-591574807FF5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43" y="1630010"/>
            <a:ext cx="2204313" cy="48990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F9BB3-59AA-4C98-99FE-3D2E423802A4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5" t="2425" r="69395" b="73665"/>
          <a:stretch/>
        </p:blipFill>
        <p:spPr bwMode="auto">
          <a:xfrm>
            <a:off x="156527" y="2990004"/>
            <a:ext cx="2795905" cy="153035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62117FBA-E3D1-4EFB-AB86-CC4659C38051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64" t="3972" r="50531" b="89655"/>
          <a:stretch/>
        </p:blipFill>
        <p:spPr bwMode="auto">
          <a:xfrm>
            <a:off x="455611" y="4529595"/>
            <a:ext cx="2197735" cy="63944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C75FE3-D4ED-439A-A4E1-E42AF5EEFA2D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03" b="54744"/>
          <a:stretch/>
        </p:blipFill>
        <p:spPr bwMode="auto">
          <a:xfrm>
            <a:off x="6269807" y="1630010"/>
            <a:ext cx="4676140" cy="195770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E34A72-385B-41D6-BBC1-4BAB51B248A5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1" t="25431" r="16667" b="45275"/>
          <a:stretch/>
        </p:blipFill>
        <p:spPr bwMode="auto">
          <a:xfrm>
            <a:off x="5118097" y="3916679"/>
            <a:ext cx="2568575" cy="20097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FDA3294-A910-48AD-91E3-9D8A2E7C98BE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5" t="17091" r="45918" b="10006"/>
          <a:stretch/>
        </p:blipFill>
        <p:spPr bwMode="auto">
          <a:xfrm rot="5400000">
            <a:off x="7916088" y="3692491"/>
            <a:ext cx="2033270" cy="250317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EDFFB4-F277-4A84-9D3C-8E35D0EB6C82}"/>
              </a:ext>
            </a:extLst>
          </p:cNvPr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" t="19975" r="23502" b="49652"/>
          <a:stretch/>
        </p:blipFill>
        <p:spPr bwMode="auto">
          <a:xfrm>
            <a:off x="10155096" y="3923464"/>
            <a:ext cx="2802076" cy="203347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914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7535006" y="639388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Conclusion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C12D0F-05FC-48D0-AE44-EBFC12E04219}"/>
              </a:ext>
            </a:extLst>
          </p:cNvPr>
          <p:cNvSpPr txBox="1"/>
          <p:nvPr/>
        </p:nvSpPr>
        <p:spPr>
          <a:xfrm>
            <a:off x="3177908" y="6584977"/>
            <a:ext cx="15392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Diapositive</a:t>
            </a:r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</a:t>
            </a:r>
            <a:fld id="{31ABAFE6-D0CA-4EED-A3A3-7BB621E856C7}" type="slidenum">
              <a:rPr lang="fr-FR" sz="1200" b="1" i="0" smtClean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10</a:t>
            </a:fld>
            <a:r>
              <a:rPr lang="fr-FR" sz="1200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 sur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11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4796890-E3CE-41A9-B2C1-2799F13A681F}"/>
              </a:ext>
            </a:extLst>
          </p:cNvPr>
          <p:cNvSpPr txBox="1"/>
          <p:nvPr/>
        </p:nvSpPr>
        <p:spPr>
          <a:xfrm>
            <a:off x="1435099" y="2478061"/>
            <a:ext cx="9321800" cy="310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Communication I2C </a:t>
            </a: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à l’aide des ports 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PB2</a:t>
            </a: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 et 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PB0</a:t>
            </a: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 et de résistances de pull-up de 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82 </a:t>
            </a:r>
            <a:r>
              <a:rPr lang="fr-FR" sz="2400" b="1" dirty="0" err="1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kΩ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 </a:t>
            </a: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chacune 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fr-FR" sz="2000" dirty="0">
              <a:effectLst/>
              <a:latin typeface="Roboto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Temporisation de 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deux LED </a:t>
            </a: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à 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600 μs </a:t>
            </a: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et une fréquence de 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55 kHz </a:t>
            </a: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sur 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PB4</a:t>
            </a: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 et 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PB1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fr-FR" sz="2000" dirty="0">
              <a:effectLst/>
              <a:latin typeface="Roboto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Conversion analogique </a:t>
            </a: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sur 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PB3</a:t>
            </a:r>
            <a:r>
              <a:rPr lang="fr-FR" sz="2400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 avec moyennage sur </a:t>
            </a:r>
            <a:r>
              <a:rPr lang="fr-FR" sz="2400" b="1" dirty="0">
                <a:effectLst/>
                <a:latin typeface="Roboto" pitchFamily="2" charset="0"/>
                <a:ea typeface="Calibri" panose="020F0502020204030204" pitchFamily="34" charset="0"/>
                <a:cs typeface="Roboto" pitchFamily="2" charset="0"/>
              </a:rPr>
              <a:t>2000 échantillons </a:t>
            </a:r>
            <a:endParaRPr lang="fr-FR" sz="2000" b="1" dirty="0">
              <a:effectLst/>
              <a:latin typeface="Roboto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16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38D88B65-5260-497A-8579-BC92CE50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0625" y="-3976"/>
            <a:ext cx="12273248" cy="69037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Conclusion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0CF16B9-2F7E-4EC5-BE36-44582E3760FA}"/>
              </a:ext>
            </a:extLst>
          </p:cNvPr>
          <p:cNvSpPr txBox="1"/>
          <p:nvPr/>
        </p:nvSpPr>
        <p:spPr>
          <a:xfrm>
            <a:off x="1794127" y="2293712"/>
            <a:ext cx="86037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Avez-vous</a:t>
            </a:r>
          </a:p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des questions ?</a:t>
            </a:r>
            <a:endParaRPr lang="en-US" sz="7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Product Sans" panose="020B0403030502040203" pitchFamily="34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18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0.00105 -0.37246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86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31019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50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9259E-6 L 0.00104 -0.32824 " pathEditMode="relative" rAng="0" ptsTypes="AA">
                                      <p:cBhvr>
                                        <p:cTn id="1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3787</TotalTime>
  <Words>292</Words>
  <Application>Microsoft Office PowerPoint</Application>
  <PresentationFormat>Grand écran</PresentationFormat>
  <Paragraphs>85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0" baseType="lpstr">
      <vt:lpstr>Courier New</vt:lpstr>
      <vt:lpstr>Arial</vt:lpstr>
      <vt:lpstr>Roboto</vt:lpstr>
      <vt:lpstr>Calibri Light</vt:lpstr>
      <vt:lpstr>Product Sans</vt:lpstr>
      <vt:lpstr>Symbol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Yohan BOUJON</dc:creator>
  <cp:lastModifiedBy>Boujon Yohan</cp:lastModifiedBy>
  <cp:revision>216</cp:revision>
  <dcterms:created xsi:type="dcterms:W3CDTF">2018-12-05T21:59:30Z</dcterms:created>
  <dcterms:modified xsi:type="dcterms:W3CDTF">2022-04-07T19:32:35Z</dcterms:modified>
</cp:coreProperties>
</file>