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349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256" r:id="rId10"/>
    <p:sldId id="257" r:id="rId11"/>
    <p:sldId id="325" r:id="rId12"/>
    <p:sldId id="326" r:id="rId13"/>
    <p:sldId id="327" r:id="rId14"/>
    <p:sldId id="328" r:id="rId15"/>
    <p:sldId id="331" r:id="rId16"/>
    <p:sldId id="329" r:id="rId17"/>
    <p:sldId id="330" r:id="rId18"/>
    <p:sldId id="332" r:id="rId19"/>
    <p:sldId id="350" r:id="rId20"/>
    <p:sldId id="340" r:id="rId21"/>
    <p:sldId id="341" r:id="rId22"/>
    <p:sldId id="342" r:id="rId23"/>
    <p:sldId id="351" r:id="rId24"/>
    <p:sldId id="343" r:id="rId25"/>
    <p:sldId id="344" r:id="rId26"/>
    <p:sldId id="345" r:id="rId27"/>
    <p:sldId id="346" r:id="rId28"/>
    <p:sldId id="347" r:id="rId29"/>
    <p:sldId id="348" r:id="rId30"/>
  </p:sldIdLst>
  <p:sldSz cx="12192000" cy="6858000"/>
  <p:notesSz cx="6858000" cy="9144000"/>
  <p:embeddedFontLst>
    <p:embeddedFont>
      <p:font typeface="맑은 고딕" panose="020B0503020000020004" pitchFamily="34" charset="-127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 Math" panose="02040503050406030204" pitchFamily="18" charset="0"/>
      <p:regular r:id="rId40"/>
    </p:embeddedFont>
    <p:embeddedFont>
      <p:font typeface="Microsoft Yi Baiti" panose="03000500000000000000" pitchFamily="66" charset="0"/>
      <p:regular r:id="rId41"/>
    </p:embeddedFont>
    <p:embeddedFont>
      <p:font typeface="Product Sans" panose="020B0604020202020204" charset="0"/>
      <p:regular r:id="rId42"/>
      <p:bold r:id="rId43"/>
      <p:italic r:id="rId44"/>
      <p:boldItalic r:id="rId45"/>
    </p:embeddedFont>
    <p:embeddedFont>
      <p:font typeface="Roboto" panose="020B0604020202020204" charset="0"/>
      <p:regular r:id="rId46"/>
      <p:bold r:id="rId47"/>
      <p:italic r:id="rId48"/>
      <p:boldItalic r:id="rId49"/>
    </p:embeddedFont>
    <p:embeddedFont>
      <p:font typeface="Verdana" panose="020B0604030504040204" pitchFamily="34" charset="0"/>
      <p:regular r:id="rId50"/>
      <p:bold r:id="rId51"/>
      <p:italic r:id="rId52"/>
      <p:boldItalic r:id="rId5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7BD"/>
    <a:srgbClr val="FFFFFF"/>
    <a:srgbClr val="006764"/>
    <a:srgbClr val="1068D2"/>
    <a:srgbClr val="9BD6F9"/>
    <a:srgbClr val="91CCEF"/>
    <a:srgbClr val="8AC5E8"/>
    <a:srgbClr val="86C1E4"/>
    <a:srgbClr val="5BA8D6"/>
    <a:srgbClr val="062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983F8-C4AE-4CDA-A81E-CFDB6E285BCB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B74FB-78BB-4E4B-84C7-994EC211DD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32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336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aff644e4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aff644e4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667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aff644e4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aff644e45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77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aff644e4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aff644e4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334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aff644e4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aff644e4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6506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aff644e45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aff644e45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145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aff644e4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aff644e4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49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059E2-F174-480E-A11A-BE7E2337B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B4E998-1157-45C8-A3E6-39CB7B16A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E4D822-328B-4048-B9B2-21B8E64C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BE7BA-2240-4A2E-B59B-666BACF25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93C4-11F5-4C0F-A976-A7DFEBCBC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07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1217E4-6109-4FC6-86AB-CF528E2C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996AA-A0D3-4DEE-A220-7D7477933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83ECD3-CC76-4209-8261-6AE3BF0F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8D126-93B3-495F-BD88-84538A2D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F72A6-1EEF-4DAC-B89F-7102DF02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05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2BD94-B683-48A8-89B5-AA2D5C32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3899D6-8C9E-4A14-BB33-36038C62D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774033-BFEF-4105-A187-7E2384F6D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3D4BC2-217B-4263-AD86-7616FFD2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0FD782-DB34-4FBD-9538-83C30319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15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159CB-778D-47C1-8BF5-9926B872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EFA1B2-38C0-4BBE-8519-F070F1AB6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CD4F8A-546E-4B1D-B6E8-FC1583530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90E98C-B7B4-401E-A1C5-0C817310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061236-0E5E-4AD4-AD5C-139178EC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3F271D-9BAB-4B94-9116-41C19816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68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DBE21-ECE2-4921-8D6D-042D98C8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92D4EC-69E2-48D4-B83E-0605208CD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5DE056-95C3-4893-BFB9-28A7A5395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E0284B-9712-4596-AB5A-2426CC547D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381D78-508E-46FC-B538-716C04623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8BD6AF-EDAA-4021-A5AA-26E3E130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230800-846C-4194-8BE2-DDAB68674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A81FEB6-D506-4E9F-9E92-6765479F6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02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BE4CF2-FD94-4F99-B3A4-AE1DAC74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3D34EA-469B-4EA7-AC1F-38FD6314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BAA0DD-C579-4743-8814-854E54E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C1E19D-96D1-4013-B664-23AB83B2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42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3560BC-8D5D-4C24-B632-CB97B658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40BFE7-D925-4F65-9633-F8BAE887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C7CD8A-F1D2-408F-B8FD-42FB7DE4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9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E067B-158F-4025-8DD0-B590687E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935811-D591-44F7-8265-95A47BA1C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9B7BA4-6D2E-4C4C-B451-8041BA1B6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327684-9F7D-415D-B1FA-FA0915E2F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7696ED-6727-4ED6-B155-12490CDF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0DAA34-33D7-4A4A-A4C9-FF3A76FCE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95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6F2F1-ECF0-48AF-90E5-861A0DA16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AAF9173-48F4-4F9F-AC18-8EF1B5F01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5EED23-EDF2-43A3-8637-C362D7B47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0ED685-F005-4A8D-AB29-F9FFD093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E61924-0D87-4502-B5B2-FA71C24A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80C7E5-4502-429E-9CFC-2B070578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7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C2865-A553-4980-AC27-25215C53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218F63-2F04-4CAD-BE96-D3F5335F3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CD9FCA-CF39-4477-BE11-B844780A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12A2F0-8053-4699-ADD7-E439C60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71DAD6-EAC3-4FC3-8AD5-5C59132A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18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8E9882-F464-400D-8350-617E7BD10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512439-73E1-425A-813F-39078FB7E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FE2AB0-472B-4E18-A8E6-AD273A11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1E5326-65E0-4F7C-90FB-C6496B2D7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175F2F-A228-4B04-B917-0FDF5AD1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81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52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C352C8-B317-4E3D-80BB-FD3E397E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9BFE73-F277-4D61-BDAC-0C30DBDEA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87EA4B-0A87-4A7D-822A-E7C0FE364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0F1B5-2EEF-4726-A3F6-5D96D7B41D3C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D21FC3-9A1E-4B90-8670-FC4BAEAFD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0691C4-E15C-4C46-8294-1A0C2B24D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CED0-FEA0-4D6A-8F23-E8C19137C5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75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4.png"/><Relationship Id="rId7" Type="http://schemas.openxmlformats.org/officeDocument/2006/relationships/image" Target="../media/image3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26.png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26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2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26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26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4.png"/><Relationship Id="rId7" Type="http://schemas.openxmlformats.org/officeDocument/2006/relationships/image" Target="../media/image5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26.png"/><Relationship Id="rId4" Type="http://schemas.openxmlformats.org/officeDocument/2006/relationships/image" Target="../media/image55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4.png"/><Relationship Id="rId7" Type="http://schemas.openxmlformats.org/officeDocument/2006/relationships/image" Target="../media/image6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26.png"/><Relationship Id="rId4" Type="http://schemas.openxmlformats.org/officeDocument/2006/relationships/image" Target="../media/image55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413C60E-8D62-40C9-8FEC-CECF64F1C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A73625-24B5-4A39-BA1C-403F2CF5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B13070-A22D-43B0-A78E-C1A86E0B2DD4}"/>
              </a:ext>
            </a:extLst>
          </p:cNvPr>
          <p:cNvSpPr txBox="1"/>
          <p:nvPr/>
        </p:nvSpPr>
        <p:spPr>
          <a:xfrm>
            <a:off x="0" y="0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Osman</a:t>
            </a:r>
            <a:r>
              <a:rPr lang="fr-FR" sz="1200" dirty="0">
                <a:solidFill>
                  <a:srgbClr val="DCDDDE"/>
                </a:solidFill>
                <a:latin typeface="Product Sans" panose="020B0403030502040203" pitchFamily="34" charset="0"/>
              </a:rPr>
              <a:t> </a:t>
            </a:r>
            <a:r>
              <a:rPr lang="fr-FR" sz="1200" dirty="0" err="1">
                <a:solidFill>
                  <a:srgbClr val="DCDDDE"/>
                </a:solidFill>
                <a:latin typeface="Product Sans" panose="020B0403030502040203" pitchFamily="34" charset="0"/>
              </a:rPr>
              <a:t>Dertli</a:t>
            </a:r>
            <a:endParaRPr lang="fr-FR" sz="1200" dirty="0">
              <a:solidFill>
                <a:srgbClr val="DCDDDE"/>
              </a:solidFill>
              <a:latin typeface="Product Sans" panose="020B0403030502040203" pitchFamily="34" charset="0"/>
            </a:endParaRPr>
          </a:p>
          <a:p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  <a:ea typeface="Roboto" panose="02000000000000000000" pitchFamily="2" charset="0"/>
              </a:rPr>
              <a:t>Capteur Lego I2C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4536A-06FC-465E-BEC9-32626DC493BB}"/>
              </a:ext>
            </a:extLst>
          </p:cNvPr>
          <p:cNvSpPr txBox="1"/>
          <p:nvPr/>
        </p:nvSpPr>
        <p:spPr>
          <a:xfrm>
            <a:off x="10784242" y="-5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Année</a:t>
            </a:r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 2021-2022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E8970C-24C6-4327-9D74-36363B9F6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55" y="5866650"/>
            <a:ext cx="3005334" cy="9540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41C1A5-ABAB-42AF-AC41-6E990B6DB9D8}"/>
              </a:ext>
            </a:extLst>
          </p:cNvPr>
          <p:cNvSpPr txBox="1"/>
          <p:nvPr/>
        </p:nvSpPr>
        <p:spPr>
          <a:xfrm>
            <a:off x="1794123" y="1714856"/>
            <a:ext cx="8603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Fabrication du capteur</a:t>
            </a:r>
            <a:r>
              <a:rPr lang="en-US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 </a:t>
            </a:r>
            <a:r>
              <a:rPr lang="en-US" sz="7200" b="1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SumoEyes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roduct Sans" panose="020B0403030502040203" pitchFamily="34" charset="0"/>
              <a:ea typeface="Roboto" pitchFamily="2" charset="0"/>
            </a:endParaRPr>
          </a:p>
          <a:p>
            <a:pPr algn="ctr"/>
            <a:r>
              <a:rPr lang="en-US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Public/</a:t>
            </a:r>
            <a:r>
              <a:rPr lang="en-US" sz="7200" b="1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Industriel</a:t>
            </a:r>
            <a:endParaRPr lang="fr-FR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roduct Sans" panose="020B0403030502040203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7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5101" y="249032"/>
            <a:ext cx="11998000" cy="66167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" sz="27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Fabrication du capteur SumoEyes au grand public / production industrielle </a:t>
            </a:r>
            <a:endParaRPr sz="2700" b="1" dirty="0">
              <a:gradFill flip="none" rotWithShape="1">
                <a:gsLst>
                  <a:gs pos="0">
                    <a:srgbClr val="006764"/>
                  </a:gs>
                  <a:gs pos="100000">
                    <a:srgbClr val="0277BD"/>
                  </a:gs>
                </a:gsLst>
                <a:lin ang="2700000" scaled="1"/>
                <a:tileRect/>
              </a:gradFill>
              <a:latin typeface="Product Sans" panose="020B0403030502040203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l="11542" t="9082" r="9293" b="10331"/>
          <a:stretch/>
        </p:blipFill>
        <p:spPr>
          <a:xfrm>
            <a:off x="242833" y="3429001"/>
            <a:ext cx="4000000" cy="232292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91433" y="1503618"/>
            <a:ext cx="40000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/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  <a:cs typeface="Verdana"/>
                <a:sym typeface="Verdana"/>
              </a:rPr>
              <a:t>Détection d’un obstacle sur le portée de 20cm avec une couverture de 60°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  <a:cs typeface="Verdana"/>
              <a:sym typeface="Verdan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1434" y="3820033"/>
            <a:ext cx="4132767" cy="14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711667" y="1647434"/>
            <a:ext cx="40000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/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  <a:cs typeface="Verdana"/>
                <a:sym typeface="Verdana"/>
              </a:rPr>
              <a:t>Une dimension similaire à 70 * 25 mm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  <a:cs typeface="Verdana"/>
              <a:sym typeface="Verdana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60268" y="2059434"/>
            <a:ext cx="3312833" cy="2924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49834" y="4983633"/>
            <a:ext cx="2933700" cy="111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7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7267" y="1417567"/>
            <a:ext cx="8216900" cy="27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3089274" y="286510"/>
            <a:ext cx="625288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-FR" sz="32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Analyse du Capteur </a:t>
            </a:r>
            <a:r>
              <a:rPr lang="fr-FR" sz="3200" b="1" dirty="0" err="1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SumoEyes</a:t>
            </a:r>
            <a:endParaRPr lang="fr-FR" sz="3200" b="1" dirty="0">
              <a:gradFill flip="none" rotWithShape="1">
                <a:gsLst>
                  <a:gs pos="0">
                    <a:srgbClr val="006764"/>
                  </a:gs>
                  <a:gs pos="100000">
                    <a:srgbClr val="0277BD"/>
                  </a:gs>
                </a:gsLst>
                <a:lin ang="2700000" scaled="1"/>
                <a:tileRect/>
              </a:gradFill>
              <a:latin typeface="Product Sans" panose="020B0403030502040203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862902" y="4565901"/>
            <a:ext cx="670563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•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Microcontrôleur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: PIC12F629T-I/SN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• 4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Résistances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et 2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condensateurs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• 2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LED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et 1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récepteur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Infrarouge</a:t>
            </a:r>
            <a:endParaRPr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•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Connecteur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à boucle droite </a:t>
            </a:r>
            <a:r>
              <a:rPr lang="fr" sz="2400" b="1" dirty="0">
                <a:latin typeface="Roboto" panose="02000000000000000000" pitchFamily="2" charset="0"/>
                <a:ea typeface="Roboto" panose="02000000000000000000" pitchFamily="2" charset="0"/>
              </a:rPr>
              <a:t>RJ11</a:t>
            </a:r>
            <a:r>
              <a:rPr lang="fr" sz="2400" dirty="0">
                <a:latin typeface="Roboto" panose="02000000000000000000" pitchFamily="2" charset="0"/>
                <a:ea typeface="Roboto" panose="02000000000000000000" pitchFamily="2" charset="0"/>
              </a:rPr>
              <a:t> femelle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1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100" y="1446667"/>
            <a:ext cx="115570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9833" y="4006451"/>
            <a:ext cx="269240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701" y="4094234"/>
            <a:ext cx="3450156" cy="254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24033" y="4050351"/>
            <a:ext cx="4309339" cy="254113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3359159" y="217560"/>
            <a:ext cx="5570881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-FR" sz="40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Choix des composants</a:t>
            </a:r>
          </a:p>
        </p:txBody>
      </p:sp>
    </p:spTree>
    <p:extLst>
      <p:ext uri="{BB962C8B-B14F-4D97-AF65-F5344CB8AC3E}">
        <p14:creationId xmlns:p14="http://schemas.microsoft.com/office/powerpoint/2010/main" val="330375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4101" y="1783385"/>
            <a:ext cx="9286468" cy="435983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722919" y="376954"/>
            <a:ext cx="4908831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-FR" sz="40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Schéma Electrique</a:t>
            </a:r>
          </a:p>
        </p:txBody>
      </p:sp>
    </p:spTree>
    <p:extLst>
      <p:ext uri="{BB962C8B-B14F-4D97-AF65-F5344CB8AC3E}">
        <p14:creationId xmlns:p14="http://schemas.microsoft.com/office/powerpoint/2010/main" val="304548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767" y="2123701"/>
            <a:ext cx="9909868" cy="435816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1965070" y="375311"/>
            <a:ext cx="811526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-FR" sz="44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Routage du premier prototype</a:t>
            </a:r>
          </a:p>
        </p:txBody>
      </p:sp>
    </p:spTree>
    <p:extLst>
      <p:ext uri="{BB962C8B-B14F-4D97-AF65-F5344CB8AC3E}">
        <p14:creationId xmlns:p14="http://schemas.microsoft.com/office/powerpoint/2010/main" val="45055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1740546" y="328749"/>
            <a:ext cx="9127699" cy="76360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fr-FR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Problèmes rencontrés et solutions</a:t>
            </a: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85" y="1591334"/>
            <a:ext cx="3303833" cy="222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1334" y="4050234"/>
            <a:ext cx="2644533" cy="2614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9165" y="1869300"/>
            <a:ext cx="3440500" cy="4666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24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560016" y="453408"/>
            <a:ext cx="5089461" cy="8995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fr-FR" sz="5400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Prochainement</a:t>
            </a: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467" y="2292700"/>
            <a:ext cx="5974933" cy="2632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67" y="2403737"/>
            <a:ext cx="5227332" cy="252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82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51FF88-44BC-4EE6-8870-F16E59495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" y="-2"/>
            <a:ext cx="12191996" cy="68579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B13070-A22D-43B0-A78E-C1A86E0B2DD4}"/>
              </a:ext>
            </a:extLst>
          </p:cNvPr>
          <p:cNvSpPr txBox="1"/>
          <p:nvPr/>
        </p:nvSpPr>
        <p:spPr>
          <a:xfrm>
            <a:off x="0" y="0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rgbClr val="DCDDDE"/>
                </a:solidFill>
                <a:latin typeface="Product Sans" panose="020B0403030502040203" pitchFamily="34" charset="0"/>
              </a:rPr>
              <a:t> Boujon</a:t>
            </a:r>
          </a:p>
          <a:p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  <a:ea typeface="Roboto" panose="02000000000000000000" pitchFamily="2" charset="0"/>
              </a:rPr>
              <a:t>Capteur Lego I2C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4536A-06FC-465E-BEC9-32626DC493BB}"/>
              </a:ext>
            </a:extLst>
          </p:cNvPr>
          <p:cNvSpPr txBox="1"/>
          <p:nvPr/>
        </p:nvSpPr>
        <p:spPr>
          <a:xfrm>
            <a:off x="10784242" y="-5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Année</a:t>
            </a:r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 2021-2022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E8970C-24C6-4327-9D74-36363B9F6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55" y="5866650"/>
            <a:ext cx="3005334" cy="9540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41C1A5-ABAB-42AF-AC41-6E990B6DB9D8}"/>
              </a:ext>
            </a:extLst>
          </p:cNvPr>
          <p:cNvSpPr txBox="1"/>
          <p:nvPr/>
        </p:nvSpPr>
        <p:spPr>
          <a:xfrm>
            <a:off x="1794123" y="1714856"/>
            <a:ext cx="8603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Observation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Et Programmation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Sur ATTiny85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roduct Sans" panose="020B0403030502040203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2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80D85EB-C312-4F02-9914-1ACAC974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85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F6E816-B1C3-4AC5-B5B5-9929F5D68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2851"/>
            <a:ext cx="12191999" cy="685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DD6E64-0847-45E4-9A02-1D55AE695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387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00209 L -0.00208 -0.78888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395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Observer la Communication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1CEFADF-C909-4E52-B8F1-A47577E015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128" y="1714658"/>
            <a:ext cx="3256280" cy="208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8D2A24-D874-49A2-AA0E-B75D200734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128" y="4027653"/>
            <a:ext cx="3256280" cy="208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C0A2F0-0372-47C6-911C-513F675A5B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080" y="2729788"/>
            <a:ext cx="3256280" cy="20834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A5C469-2FDB-47A0-B5F7-D2CEE0756221}"/>
              </a:ext>
            </a:extLst>
          </p:cNvPr>
          <p:cNvSpPr txBox="1"/>
          <p:nvPr/>
        </p:nvSpPr>
        <p:spPr>
          <a:xfrm>
            <a:off x="7413690" y="2051802"/>
            <a:ext cx="4570027" cy="356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0x08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-&gt; 6D 6E 64 73 6E 73 72 73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mndsnsrs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(nom du constructeur)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0x10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-&gt; 4C 69 6E 65 4C 64 72 00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 err="1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LineLdr</a:t>
            </a:r>
            <a:r>
              <a:rPr lang="fr-FR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(nom du capteur)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0x41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0x02</a:t>
            </a:r>
            <a:r>
              <a:rPr lang="fr-FR" dirty="0"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(mode configuration de la Brique)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0x42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800" i="1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0x03</a:t>
            </a:r>
            <a:r>
              <a:rPr lang="fr-FR" sz="1800" dirty="0">
                <a:effectLst/>
                <a:latin typeface="Robot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(donnée du capteur)</a:t>
            </a:r>
          </a:p>
          <a:p>
            <a:endParaRPr lang="fr-FR" dirty="0"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31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Test avec Arduino et ATMega16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206659-1DC7-4868-B93B-94C2F1DF8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7" y="2411942"/>
            <a:ext cx="2647954" cy="39894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4B9D8B-D6E2-4AD8-953E-5F309278D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081" y="1873631"/>
            <a:ext cx="4926664" cy="23139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58D8A3FE-6484-4377-9000-650F687E6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187" y="2105165"/>
            <a:ext cx="3948715" cy="39487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306209-7A8E-4296-8B13-6C3A4350E7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2081" y="4760207"/>
            <a:ext cx="5760720" cy="8058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8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Connection ATTiny85 et STK500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5" name="Image 4" descr="Une image contenant équipement électronique, circuit&#10;&#10;Description générée automatiquement">
            <a:extLst>
              <a:ext uri="{FF2B5EF4-FFF2-40B4-BE49-F238E27FC236}">
                <a16:creationId xmlns:a16="http://schemas.microsoft.com/office/drawing/2014/main" id="{154C6141-CEB2-44AF-A4CF-5B3B4C9F49F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59" y="2696550"/>
            <a:ext cx="5469222" cy="307643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D6CFF183-BAB9-4F8C-BDB1-6A742C3FDC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74" y="1665515"/>
            <a:ext cx="3586663" cy="28102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 descr="Une image contenant table&#10;&#10;Description générée automatiquement">
            <a:extLst>
              <a:ext uri="{FF2B5EF4-FFF2-40B4-BE49-F238E27FC236}">
                <a16:creationId xmlns:a16="http://schemas.microsoft.com/office/drawing/2014/main" id="{D429167F-8654-4228-B8A9-2830E977A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89" y="1657883"/>
            <a:ext cx="2628900" cy="2869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 descr="Une image contenant équipement électronique, circuit&#10;&#10;Description générée automatiquement">
            <a:extLst>
              <a:ext uri="{FF2B5EF4-FFF2-40B4-BE49-F238E27FC236}">
                <a16:creationId xmlns:a16="http://schemas.microsoft.com/office/drawing/2014/main" id="{BFF88A37-FCCD-4FC2-8ACC-3F113CEE5AB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20" y="3097764"/>
            <a:ext cx="5223579" cy="29382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6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Création d’un signal carré à 30 KHz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8329993-A2FB-4C64-8E8A-5CBF321BFD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63" y="1739965"/>
            <a:ext cx="5760720" cy="17767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4D35AA-8C4F-4084-8F37-0442B8F74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80" y="3955614"/>
            <a:ext cx="3354705" cy="24079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2A9D15-3FB5-4445-AA30-6762FAB13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821" y="3955614"/>
            <a:ext cx="3546075" cy="24079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5788DE8-426E-405D-B3F2-6B6EBF1C0FB7}"/>
                  </a:ext>
                </a:extLst>
              </p:cNvPr>
              <p:cNvSpPr txBox="1"/>
              <p:nvPr/>
            </p:nvSpPr>
            <p:spPr>
              <a:xfrm>
                <a:off x="8469381" y="1817339"/>
                <a:ext cx="3480319" cy="810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𝐶𝑃𝑈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2∙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𝑝𝑟𝑒𝑑𝑖𝑣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∙(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𝑂𝐶𝑅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+1)</m:t>
                          </m:r>
                        </m:den>
                      </m:f>
                      <m:r>
                        <a:rPr lang="fr-FR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fr-FR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𝐶𝑇𝐶</m:t>
                          </m:r>
                        </m:sub>
                      </m:sSub>
                    </m:oMath>
                  </m:oMathPara>
                </a14:m>
                <a:endParaRPr lang="fr-FR" sz="1800" dirty="0">
                  <a:effectLst/>
                  <a:latin typeface="Roboto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5788DE8-426E-405D-B3F2-6B6EBF1C0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381" y="1817339"/>
                <a:ext cx="3480319" cy="8109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 14" descr="Une image contenant table&#10;&#10;Description générée automatiquement">
            <a:extLst>
              <a:ext uri="{FF2B5EF4-FFF2-40B4-BE49-F238E27FC236}">
                <a16:creationId xmlns:a16="http://schemas.microsoft.com/office/drawing/2014/main" id="{42777576-B676-42C7-A335-3A3C6019D0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419" y="2766978"/>
            <a:ext cx="5760720" cy="9969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 descr="Une image contenant texte, musique, piano&#10;&#10;Description générée automatiquement">
            <a:extLst>
              <a:ext uri="{FF2B5EF4-FFF2-40B4-BE49-F238E27FC236}">
                <a16:creationId xmlns:a16="http://schemas.microsoft.com/office/drawing/2014/main" id="{79F9E8BB-D084-43D9-9E66-BCE3CA6E5C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81" y="3955614"/>
            <a:ext cx="2807170" cy="225191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23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Création d’un signal carré à 30 KHz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982B385-AE70-47D9-8F5C-70D7B4450A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16" y="1731304"/>
            <a:ext cx="6066944" cy="27409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5564CC-20E6-47EE-AB76-FF3059D8EE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0" y="3364646"/>
            <a:ext cx="6204653" cy="26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Conversion Analogique Numérique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82E0FF56-EF36-43C0-B452-BFE2B1BA3C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90" y="2478061"/>
            <a:ext cx="3044979" cy="40222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54820C43-5F7B-4B54-8FFE-6B2137C622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16" y="3375899"/>
            <a:ext cx="1250634" cy="24406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 descr="Une image contenant table&#10;&#10;Description générée automatiquement">
            <a:extLst>
              <a:ext uri="{FF2B5EF4-FFF2-40B4-BE49-F238E27FC236}">
                <a16:creationId xmlns:a16="http://schemas.microsoft.com/office/drawing/2014/main" id="{E9B62E90-1C5C-4C40-94F0-E4D869D8B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21" y="4814141"/>
            <a:ext cx="2345253" cy="15390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 descr="Une image contenant table&#10;&#10;Description générée automatiquement">
            <a:extLst>
              <a:ext uri="{FF2B5EF4-FFF2-40B4-BE49-F238E27FC236}">
                <a16:creationId xmlns:a16="http://schemas.microsoft.com/office/drawing/2014/main" id="{630ACED6-C30E-4D9C-B6DA-330258226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20" y="3258531"/>
            <a:ext cx="3573456" cy="14511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 descr="Une image contenant table&#10;&#10;Description générée automatiquement">
            <a:extLst>
              <a:ext uri="{FF2B5EF4-FFF2-40B4-BE49-F238E27FC236}">
                <a16:creationId xmlns:a16="http://schemas.microsoft.com/office/drawing/2014/main" id="{E744A821-F562-4298-B73A-F3128803BF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20" y="1679288"/>
            <a:ext cx="3573456" cy="14747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58209ED0-74DF-4BC6-94A7-6D634A61BFF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2"/>
          <a:stretch/>
        </p:blipFill>
        <p:spPr>
          <a:xfrm>
            <a:off x="8306467" y="3115533"/>
            <a:ext cx="4196828" cy="17371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74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Liaison I2C avec une librairie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04D0ACE-4B37-4EBA-83A4-0772973A4F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80" y="2417919"/>
            <a:ext cx="4644276" cy="211328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1397BD-3423-4973-A888-F6E68C548F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6" r="3893"/>
          <a:stretch/>
        </p:blipFill>
        <p:spPr bwMode="auto">
          <a:xfrm>
            <a:off x="1357563" y="4379939"/>
            <a:ext cx="2615359" cy="211328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7F7BB3E5-E453-4C07-8D2D-32A7D8828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109" y="2145883"/>
            <a:ext cx="3362568" cy="38672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4B0E8A-D586-464B-99A1-5EC1D7A712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227" y="2617873"/>
            <a:ext cx="11731544" cy="24288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877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547721-F7DC-4A3B-B9BB-D745AA2E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D3458E-BAC6-4EED-9D3E-A30DF0074C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080" y="364778"/>
            <a:ext cx="2113283" cy="21132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34003D-2A9A-4708-BF23-8009B1382A77}"/>
              </a:ext>
            </a:extLst>
          </p:cNvPr>
          <p:cNvSpPr txBox="1"/>
          <p:nvPr/>
        </p:nvSpPr>
        <p:spPr>
          <a:xfrm>
            <a:off x="0" y="6584344"/>
            <a:ext cx="1127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Yoha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n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 Boujon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DADAD3-2FD8-48FC-87EA-CAA604D1674F}"/>
              </a:ext>
            </a:extLst>
          </p:cNvPr>
          <p:cNvSpPr txBox="1"/>
          <p:nvPr/>
        </p:nvSpPr>
        <p:spPr>
          <a:xfrm>
            <a:off x="5666859" y="6401432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0" dirty="0">
                <a:solidFill>
                  <a:schemeClr val="bg2">
                    <a:lumMod val="50000"/>
                  </a:schemeClr>
                </a:solidFill>
                <a:effectLst/>
                <a:latin typeface="Product Sans" panose="020B0403030502040203" pitchFamily="34" charset="0"/>
              </a:rPr>
              <a:t>Capteur Lego I2C</a:t>
            </a:r>
            <a:endParaRPr lang="fr-FR" sz="1200" i="0" dirty="0">
              <a:solidFill>
                <a:schemeClr val="bg2">
                  <a:lumMod val="50000"/>
                </a:schemeClr>
              </a:solidFill>
              <a:effectLst/>
              <a:latin typeface="Product Sans" panose="020B0403030502040203" pitchFamily="34" charset="0"/>
            </a:endParaRPr>
          </a:p>
          <a:p>
            <a:pPr algn="ctr"/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Product Sans" panose="020B0403030502040203" pitchFamily="34" charset="0"/>
              </a:rPr>
              <a:t>2021-2022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352709-3F77-4412-9769-73A9F69B62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69" y="6363534"/>
            <a:ext cx="1466018" cy="4653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8246AF-5C1F-40C2-B125-070B831AC650}"/>
              </a:ext>
            </a:extLst>
          </p:cNvPr>
          <p:cNvSpPr txBox="1"/>
          <p:nvPr/>
        </p:nvSpPr>
        <p:spPr>
          <a:xfrm>
            <a:off x="2665243" y="685493"/>
            <a:ext cx="91736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Product Sans" panose="020B0403030502040203" pitchFamily="34" charset="0"/>
                <a:ea typeface="Roboto" pitchFamily="2" charset="0"/>
              </a:rPr>
              <a:t>Liaison I2C avec une librairie</a:t>
            </a:r>
            <a:endParaRPr lang="en-US" sz="3400" b="1" dirty="0">
              <a:solidFill>
                <a:schemeClr val="bg1"/>
              </a:solidFill>
              <a:latin typeface="Product Sans" panose="020B0403030502040203" pitchFamily="34" charset="0"/>
              <a:ea typeface="Roboto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243CE67-5EAD-48F5-AA07-E7FD1C618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8556" y="2472275"/>
            <a:ext cx="5295840" cy="33893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FF7D09-1B52-4E30-B91B-0D3E063FCF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59" y="2472275"/>
            <a:ext cx="5295840" cy="33893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C55CD1-CF32-475D-9A39-E5AD487EAF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56" y="2477373"/>
            <a:ext cx="5295841" cy="33893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0ED552-20D6-42CB-AF67-38F8A9755E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58" y="2477373"/>
            <a:ext cx="5295842" cy="33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1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413C60E-8D62-40C9-8FEC-CECF64F1C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A73625-24B5-4A39-BA1C-403F2CF5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B13070-A22D-43B0-A78E-C1A86E0B2DD4}"/>
              </a:ext>
            </a:extLst>
          </p:cNvPr>
          <p:cNvSpPr txBox="1"/>
          <p:nvPr/>
        </p:nvSpPr>
        <p:spPr>
          <a:xfrm>
            <a:off x="0" y="0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Charles</a:t>
            </a:r>
            <a:r>
              <a:rPr lang="fr-FR" sz="1200" dirty="0">
                <a:solidFill>
                  <a:srgbClr val="DCDDDE"/>
                </a:solidFill>
                <a:latin typeface="Product Sans" panose="020B0403030502040203" pitchFamily="34" charset="0"/>
              </a:rPr>
              <a:t> </a:t>
            </a:r>
            <a:r>
              <a:rPr lang="fr-FR" sz="1200" dirty="0" err="1">
                <a:solidFill>
                  <a:srgbClr val="DCDDDE"/>
                </a:solidFill>
                <a:latin typeface="Product Sans" panose="020B0403030502040203" pitchFamily="34" charset="0"/>
              </a:rPr>
              <a:t>Ouadhi</a:t>
            </a:r>
            <a:endParaRPr lang="fr-FR" sz="1200" dirty="0">
              <a:solidFill>
                <a:srgbClr val="DCDDDE"/>
              </a:solidFill>
              <a:latin typeface="Product Sans" panose="020B0403030502040203" pitchFamily="34" charset="0"/>
            </a:endParaRPr>
          </a:p>
          <a:p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  <a:ea typeface="Roboto" panose="02000000000000000000" pitchFamily="2" charset="0"/>
              </a:rPr>
              <a:t>Capteur Lego I2C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4536A-06FC-465E-BEC9-32626DC493BB}"/>
              </a:ext>
            </a:extLst>
          </p:cNvPr>
          <p:cNvSpPr txBox="1"/>
          <p:nvPr/>
        </p:nvSpPr>
        <p:spPr>
          <a:xfrm>
            <a:off x="10784242" y="-5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Année</a:t>
            </a:r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 2021-2022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E8970C-24C6-4327-9D74-36363B9F6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55" y="5866650"/>
            <a:ext cx="3005334" cy="9540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41C1A5-ABAB-42AF-AC41-6E990B6DB9D8}"/>
              </a:ext>
            </a:extLst>
          </p:cNvPr>
          <p:cNvSpPr txBox="1"/>
          <p:nvPr/>
        </p:nvSpPr>
        <p:spPr>
          <a:xfrm>
            <a:off x="1794127" y="2274838"/>
            <a:ext cx="8603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Mise en place</a:t>
            </a:r>
          </a:p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Maquette de test</a:t>
            </a:r>
          </a:p>
        </p:txBody>
      </p:sp>
    </p:spTree>
    <p:extLst>
      <p:ext uri="{BB962C8B-B14F-4D97-AF65-F5344CB8AC3E}">
        <p14:creationId xmlns:p14="http://schemas.microsoft.com/office/powerpoint/2010/main" val="264729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5" name="Image 1" descr="https://cdn.discordapp.com/attachments/888053770573971536/928739021729955860/Screenshot_20220106-205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71265" cy="64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>
            <a:off x="280266" y="8477337"/>
            <a:ext cx="1092200" cy="295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313921" y="8481782"/>
            <a:ext cx="3606800" cy="1210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 de texte 5"/>
          <p:cNvSpPr txBox="1">
            <a:spLocks noChangeArrowheads="1"/>
          </p:cNvSpPr>
          <p:nvPr/>
        </p:nvSpPr>
        <p:spPr bwMode="auto">
          <a:xfrm>
            <a:off x="2302934" y="3788141"/>
            <a:ext cx="2958696" cy="67754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Voici</a:t>
            </a: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 </a:t>
            </a: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les deux </a:t>
            </a:r>
            <a:r>
              <a:rPr kumimoji="0" lang="fr-FR" altLang="ko-KR" sz="2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leds</a:t>
            </a:r>
            <a:endParaRPr kumimoji="0" lang="fr-FR" altLang="ko-K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631421" y="9159327"/>
            <a:ext cx="1785620" cy="127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2202411" y="8194127"/>
            <a:ext cx="1240155" cy="45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 de texte 9"/>
          <p:cNvSpPr txBox="1">
            <a:spLocks noChangeArrowheads="1"/>
          </p:cNvSpPr>
          <p:nvPr/>
        </p:nvSpPr>
        <p:spPr bwMode="auto">
          <a:xfrm>
            <a:off x="7191375" y="503072"/>
            <a:ext cx="2325158" cy="15936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ko-KR" sz="2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Attiny</a:t>
            </a: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 avec sa résistance pour le reset. </a:t>
            </a:r>
            <a:endParaRPr kumimoji="0" lang="fr-FR" altLang="ko-K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one de texte 7"/>
          <p:cNvSpPr txBox="1">
            <a:spLocks noChangeArrowheads="1"/>
          </p:cNvSpPr>
          <p:nvPr/>
        </p:nvSpPr>
        <p:spPr bwMode="auto">
          <a:xfrm>
            <a:off x="6095999" y="4725939"/>
            <a:ext cx="2531533" cy="145102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Le récepteur avec pour pins : </a:t>
            </a:r>
            <a:b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</a:b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Vs, </a:t>
            </a:r>
            <a:r>
              <a:rPr kumimoji="0" lang="fr-FR" altLang="ko-KR" sz="2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Gnd</a:t>
            </a:r>
            <a:r>
              <a:rPr kumimoji="0" lang="fr-FR" altLang="ko-K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, Ve</a:t>
            </a:r>
            <a:endParaRPr kumimoji="0" lang="fr-FR" altLang="ko-K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-1886989" y="193175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1886989" y="238895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4148667" y="2602808"/>
            <a:ext cx="533400" cy="118533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4" idx="3"/>
          </p:cNvCxnSpPr>
          <p:nvPr/>
        </p:nvCxnSpPr>
        <p:spPr>
          <a:xfrm>
            <a:off x="5261630" y="4126914"/>
            <a:ext cx="4617488" cy="39488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V="1">
            <a:off x="6163733" y="3201835"/>
            <a:ext cx="599546" cy="159029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7" idx="1"/>
          </p:cNvCxnSpPr>
          <p:nvPr/>
        </p:nvCxnSpPr>
        <p:spPr>
          <a:xfrm flipH="1">
            <a:off x="5985933" y="1299902"/>
            <a:ext cx="1205442" cy="191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549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https://cdn.discordapp.com/attachments/888053770573971536/928745363727347772/IMG_721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579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-2"/>
          <a:ext cx="12191999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2838">
                  <a:extLst>
                    <a:ext uri="{9D8B030D-6E8A-4147-A177-3AD203B41FA5}">
                      <a16:colId xmlns:a16="http://schemas.microsoft.com/office/drawing/2014/main" val="3515731370"/>
                    </a:ext>
                  </a:extLst>
                </a:gridCol>
                <a:gridCol w="2306894">
                  <a:extLst>
                    <a:ext uri="{9D8B030D-6E8A-4147-A177-3AD203B41FA5}">
                      <a16:colId xmlns:a16="http://schemas.microsoft.com/office/drawing/2014/main" val="1369133552"/>
                    </a:ext>
                  </a:extLst>
                </a:gridCol>
                <a:gridCol w="2306894">
                  <a:extLst>
                    <a:ext uri="{9D8B030D-6E8A-4147-A177-3AD203B41FA5}">
                      <a16:colId xmlns:a16="http://schemas.microsoft.com/office/drawing/2014/main" val="2601904290"/>
                    </a:ext>
                  </a:extLst>
                </a:gridCol>
                <a:gridCol w="2306894">
                  <a:extLst>
                    <a:ext uri="{9D8B030D-6E8A-4147-A177-3AD203B41FA5}">
                      <a16:colId xmlns:a16="http://schemas.microsoft.com/office/drawing/2014/main" val="816667369"/>
                    </a:ext>
                  </a:extLst>
                </a:gridCol>
                <a:gridCol w="2308479">
                  <a:extLst>
                    <a:ext uri="{9D8B030D-6E8A-4147-A177-3AD203B41FA5}">
                      <a16:colId xmlns:a16="http://schemas.microsoft.com/office/drawing/2014/main" val="1758747341"/>
                    </a:ext>
                  </a:extLst>
                </a:gridCol>
              </a:tblGrid>
              <a:tr h="685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Réception 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Carré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Carré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Continue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Continue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2664289"/>
                  </a:ext>
                </a:extLst>
              </a:tr>
              <a:tr h="685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Réception 2 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Carré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Continue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Carré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Continue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6512290"/>
                  </a:ext>
                </a:extLst>
              </a:tr>
              <a:tr h="685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1&lt;2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0186915"/>
                  </a:ext>
                </a:extLst>
              </a:tr>
              <a:tr h="685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2&lt;1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5753935"/>
                  </a:ext>
                </a:extLst>
              </a:tr>
              <a:tr h="685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Moy1=Moy2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933527"/>
                  </a:ext>
                </a:extLst>
              </a:tr>
              <a:tr h="1371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Moy1=Moy2=3.8V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1248526"/>
                  </a:ext>
                </a:extLst>
              </a:tr>
              <a:tr h="20573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Résultat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Il n’y a aucun obstacle.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Il y a un obstacle situé à gauche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Il y a un obstacle situé à droite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Il y a un obstacle situé devant.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Microsoft Yi Baiti" panose="03000500000000000000" pitchFamily="66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072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322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413C60E-8D62-40C9-8FEC-CECF64F1C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0" y="-205273"/>
            <a:ext cx="12228099" cy="72685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A73625-24B5-4A39-BA1C-403F2CF5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B13070-A22D-43B0-A78E-C1A86E0B2DD4}"/>
              </a:ext>
            </a:extLst>
          </p:cNvPr>
          <p:cNvSpPr txBox="1"/>
          <p:nvPr/>
        </p:nvSpPr>
        <p:spPr>
          <a:xfrm>
            <a:off x="0" y="0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Thimothée</a:t>
            </a:r>
            <a:r>
              <a:rPr lang="fr-FR" sz="1200" dirty="0">
                <a:solidFill>
                  <a:srgbClr val="DCDDDE"/>
                </a:solidFill>
                <a:latin typeface="Product Sans" panose="020B0403030502040203" pitchFamily="34" charset="0"/>
              </a:rPr>
              <a:t> Alexis</a:t>
            </a:r>
          </a:p>
          <a:p>
            <a:r>
              <a:rPr lang="fr-FR" sz="1200" b="1" dirty="0">
                <a:solidFill>
                  <a:srgbClr val="DCDDDE"/>
                </a:solidFill>
                <a:latin typeface="Product Sans" panose="020B0403030502040203" pitchFamily="34" charset="0"/>
                <a:ea typeface="Roboto" panose="02000000000000000000" pitchFamily="2" charset="0"/>
              </a:rPr>
              <a:t>Capteur Lego I2C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4536A-06FC-465E-BEC9-32626DC493BB}"/>
              </a:ext>
            </a:extLst>
          </p:cNvPr>
          <p:cNvSpPr txBox="1"/>
          <p:nvPr/>
        </p:nvSpPr>
        <p:spPr>
          <a:xfrm>
            <a:off x="10784242" y="-5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Année</a:t>
            </a:r>
            <a:r>
              <a:rPr lang="fr-FR" sz="1200" b="1" i="0" dirty="0">
                <a:solidFill>
                  <a:srgbClr val="DCDDDE"/>
                </a:solidFill>
                <a:effectLst/>
                <a:latin typeface="Product Sans" panose="020B0403030502040203" pitchFamily="34" charset="0"/>
              </a:rPr>
              <a:t> 2021-2022</a:t>
            </a:r>
            <a:endParaRPr lang="en-US" sz="1200" b="1" dirty="0">
              <a:solidFill>
                <a:schemeClr val="bg1"/>
              </a:solidFill>
              <a:latin typeface="Product Sans" panose="020B040303050204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E8970C-24C6-4327-9D74-36363B9F6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55" y="5866650"/>
            <a:ext cx="3005334" cy="9540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41C1A5-ABAB-42AF-AC41-6E990B6DB9D8}"/>
              </a:ext>
            </a:extLst>
          </p:cNvPr>
          <p:cNvSpPr txBox="1"/>
          <p:nvPr/>
        </p:nvSpPr>
        <p:spPr>
          <a:xfrm>
            <a:off x="1794127" y="2274838"/>
            <a:ext cx="8603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oduct Sans" panose="020B0403030502040203" pitchFamily="34" charset="0"/>
                <a:ea typeface="Roboto" pitchFamily="2" charset="0"/>
              </a:rPr>
              <a:t>Réalisation  du Carter</a:t>
            </a:r>
          </a:p>
        </p:txBody>
      </p:sp>
    </p:spTree>
    <p:extLst>
      <p:ext uri="{BB962C8B-B14F-4D97-AF65-F5344CB8AC3E}">
        <p14:creationId xmlns:p14="http://schemas.microsoft.com/office/powerpoint/2010/main" val="192845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-2943199" y="-3864076"/>
            <a:ext cx="10341027" cy="1194769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7D9CFBE-3705-489C-8606-2FD73FC8A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4695" y="2390489"/>
            <a:ext cx="4087305" cy="114786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4000" b="1" dirty="0" err="1">
                <a:solidFill>
                  <a:schemeClr val="bg1"/>
                </a:solidFill>
              </a:rPr>
              <a:t>Projet</a:t>
            </a:r>
            <a:r>
              <a:rPr lang="en-US" sz="4000" b="1" dirty="0">
                <a:solidFill>
                  <a:schemeClr val="bg1"/>
                </a:solidFill>
              </a:rPr>
              <a:t> I2C</a:t>
            </a:r>
          </a:p>
          <a:p>
            <a:pPr algn="l"/>
            <a:r>
              <a:rPr lang="en-US" sz="4000" b="1" dirty="0">
                <a:solidFill>
                  <a:schemeClr val="bg1"/>
                </a:solidFill>
              </a:rPr>
              <a:t>Sumo Eyes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9139D7-FB21-3742-99CA-74055CEFD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25"/>
          <a:stretch/>
        </p:blipFill>
        <p:spPr bwMode="auto">
          <a:xfrm>
            <a:off x="-677332" y="491077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ienvenue sur le site du Département GEII - Département GEII">
            <a:extLst>
              <a:ext uri="{FF2B5EF4-FFF2-40B4-BE49-F238E27FC236}">
                <a16:creationId xmlns:a16="http://schemas.microsoft.com/office/drawing/2014/main" id="{04AFB50A-AB7C-46C5-8F0C-A0B452EA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803" y="5967527"/>
            <a:ext cx="1818575" cy="57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F46063-79B8-4949-89BE-3F05636FAC3C}"/>
              </a:ext>
            </a:extLst>
          </p:cNvPr>
          <p:cNvSpPr txBox="1"/>
          <p:nvPr/>
        </p:nvSpPr>
        <p:spPr>
          <a:xfrm>
            <a:off x="7028496" y="6006214"/>
            <a:ext cx="21366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200" dirty="0">
                <a:solidFill>
                  <a:schemeClr val="bg1"/>
                </a:solidFill>
              </a:rPr>
              <a:t>Par </a:t>
            </a:r>
          </a:p>
          <a:p>
            <a:pPr algn="ctr">
              <a:spcAft>
                <a:spcPts val="600"/>
              </a:spcAft>
            </a:pPr>
            <a:r>
              <a:rPr lang="fr-FR" sz="12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THIMOTHEE Alexis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643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700952" y="-2095500"/>
            <a:ext cx="10512635" cy="112775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048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D7770-4141-904F-9717-ACF1F7F64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555" y="103650"/>
            <a:ext cx="5890461" cy="1288238"/>
          </a:xfrm>
        </p:spPr>
        <p:txBody>
          <a:bodyPr anchor="ctr">
            <a:normAutofit/>
          </a:bodyPr>
          <a:lstStyle/>
          <a:p>
            <a:r>
              <a:rPr lang="fr-FR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Les Bases de </a:t>
            </a:r>
            <a:r>
              <a:rPr lang="fr-FR" b="1" dirty="0" err="1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Freecad</a:t>
            </a:r>
            <a:endParaRPr lang="fr-FR" b="1" dirty="0">
              <a:gradFill flip="none" rotWithShape="1">
                <a:gsLst>
                  <a:gs pos="0">
                    <a:srgbClr val="006764"/>
                  </a:gs>
                  <a:gs pos="100000">
                    <a:srgbClr val="0277BD"/>
                  </a:gs>
                </a:gsLst>
                <a:lin ang="2700000" scaled="1"/>
                <a:tileRect/>
              </a:gradFill>
              <a:latin typeface="Product Sans" panose="020B0403030502040203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4FD5B738-0DF3-7C42-BAC1-8C1E85497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133" y="1009879"/>
            <a:ext cx="4467137" cy="28502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08F8B57-0804-3248-9AF8-6065465D4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272" y="1247598"/>
            <a:ext cx="2146300" cy="3467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picture containing text, businesscard, envelope&#10;&#10;Description automatically generated">
            <a:extLst>
              <a:ext uri="{FF2B5EF4-FFF2-40B4-BE49-F238E27FC236}">
                <a16:creationId xmlns:a16="http://schemas.microsoft.com/office/drawing/2014/main" id="{C36B1ADF-7431-6245-A677-1A95FCA8EF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435"/>
          <a:stretch/>
        </p:blipFill>
        <p:spPr bwMode="auto">
          <a:xfrm>
            <a:off x="2441663" y="3966457"/>
            <a:ext cx="3872123" cy="2727101"/>
          </a:xfrm>
          <a:prstGeom prst="snip2DiagRect">
            <a:avLst>
              <a:gd name="adj1" fmla="val 620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A6C7059B-3888-B945-A571-D8F0A6CA5257}"/>
              </a:ext>
            </a:extLst>
          </p:cNvPr>
          <p:cNvCxnSpPr/>
          <p:nvPr/>
        </p:nvCxnSpPr>
        <p:spPr>
          <a:xfrm>
            <a:off x="5957270" y="2286000"/>
            <a:ext cx="1476463" cy="695148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id="{8F27F6FA-CCE5-E84C-B233-CDB4E18669B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99952" y="4492150"/>
            <a:ext cx="1133781" cy="837857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0818E75-E775-6E41-A28A-CAAE14DEB7F3}"/>
              </a:ext>
            </a:extLst>
          </p:cNvPr>
          <p:cNvSpPr/>
          <p:nvPr/>
        </p:nvSpPr>
        <p:spPr>
          <a:xfrm rot="16200000" flipV="1">
            <a:off x="7766936" y="4372120"/>
            <a:ext cx="1356852" cy="240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0DB9E64B-A48B-914A-9274-FC770162E9A1}"/>
              </a:ext>
            </a:extLst>
          </p:cNvPr>
          <p:cNvSpPr/>
          <p:nvPr/>
        </p:nvSpPr>
        <p:spPr>
          <a:xfrm rot="10800000">
            <a:off x="3855803" y="6180647"/>
            <a:ext cx="2937044" cy="2692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F87569-094B-BB43-B2A9-140D8C658EC6}"/>
              </a:ext>
            </a:extLst>
          </p:cNvPr>
          <p:cNvSpPr txBox="1"/>
          <p:nvPr/>
        </p:nvSpPr>
        <p:spPr>
          <a:xfrm>
            <a:off x="6792847" y="6122908"/>
            <a:ext cx="164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bg1"/>
                </a:solidFill>
              </a:rPr>
              <a:t>Fonction cavité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69C293-55C4-DB4E-BA6F-2A24B5082707}"/>
              </a:ext>
            </a:extLst>
          </p:cNvPr>
          <p:cNvSpPr txBox="1"/>
          <p:nvPr/>
        </p:nvSpPr>
        <p:spPr>
          <a:xfrm>
            <a:off x="7602164" y="5168790"/>
            <a:ext cx="215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bg1"/>
                </a:solidFill>
              </a:rPr>
              <a:t>Fonction protrusion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A33AE7B-EA10-4B41-AA9D-0A1189907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290" y="6127822"/>
            <a:ext cx="406400" cy="4064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92981C0-35CA-024D-9A06-1E80918EC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7572" y="5171657"/>
            <a:ext cx="406400" cy="406400"/>
          </a:xfrm>
          <a:prstGeom prst="rect">
            <a:avLst/>
          </a:prstGeom>
        </p:spPr>
      </p:pic>
      <p:sp>
        <p:nvSpPr>
          <p:cNvPr id="38" name="Right Arrow 37">
            <a:extLst>
              <a:ext uri="{FF2B5EF4-FFF2-40B4-BE49-F238E27FC236}">
                <a16:creationId xmlns:a16="http://schemas.microsoft.com/office/drawing/2014/main" id="{FCFAF7B2-2437-8F4B-848A-6FAE1EFCB976}"/>
              </a:ext>
            </a:extLst>
          </p:cNvPr>
          <p:cNvSpPr/>
          <p:nvPr/>
        </p:nvSpPr>
        <p:spPr>
          <a:xfrm rot="9605849" flipV="1">
            <a:off x="5029656" y="1805653"/>
            <a:ext cx="589335" cy="2140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0FF867-5178-7A4D-AF92-FD82BDCAC3E8}"/>
              </a:ext>
            </a:extLst>
          </p:cNvPr>
          <p:cNvSpPr txBox="1"/>
          <p:nvPr/>
        </p:nvSpPr>
        <p:spPr>
          <a:xfrm>
            <a:off x="5558535" y="1550908"/>
            <a:ext cx="99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bg1"/>
                </a:solidFill>
              </a:rPr>
              <a:t>Esquisse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95DD811-33C1-BB45-8A3C-F43B51AF86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4595" y="15615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39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0B50-42D1-0746-BAE0-C84BD7D1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56" y="1268361"/>
            <a:ext cx="3494362" cy="4625762"/>
          </a:xfrm>
        </p:spPr>
        <p:txBody>
          <a:bodyPr>
            <a:normAutofit/>
          </a:bodyPr>
          <a:lstStyle/>
          <a:p>
            <a:r>
              <a:rPr lang="en-FR" sz="2400" dirty="0">
                <a:solidFill>
                  <a:schemeClr val="bg1"/>
                </a:solidFill>
              </a:rPr>
              <a:t>2mm de marge</a:t>
            </a:r>
            <a:br>
              <a:rPr lang="en-FR" sz="2400" dirty="0">
                <a:solidFill>
                  <a:schemeClr val="bg1"/>
                </a:solidFill>
              </a:rPr>
            </a:br>
            <a:br>
              <a:rPr lang="en-FR" sz="2400" dirty="0">
                <a:solidFill>
                  <a:schemeClr val="bg1"/>
                </a:solidFill>
              </a:rPr>
            </a:br>
            <a:r>
              <a:rPr lang="en-FR" sz="2400" dirty="0">
                <a:solidFill>
                  <a:schemeClr val="bg1"/>
                </a:solidFill>
              </a:rPr>
              <a:t>2,5mm de longueur </a:t>
            </a:r>
            <a:br>
              <a:rPr lang="en-FR" sz="2400" dirty="0">
                <a:solidFill>
                  <a:schemeClr val="bg1"/>
                </a:solidFill>
              </a:rPr>
            </a:br>
            <a:br>
              <a:rPr lang="en-FR" sz="2400" dirty="0">
                <a:solidFill>
                  <a:schemeClr val="bg1"/>
                </a:solidFill>
              </a:rPr>
            </a:br>
            <a:r>
              <a:rPr lang="en-FR" sz="2400" dirty="0">
                <a:solidFill>
                  <a:schemeClr val="bg1"/>
                </a:solidFill>
              </a:rPr>
              <a:t>1,2mm de largeur</a:t>
            </a:r>
            <a:br>
              <a:rPr lang="en-FR" sz="2400" dirty="0">
                <a:solidFill>
                  <a:schemeClr val="bg1"/>
                </a:solidFill>
              </a:rPr>
            </a:br>
            <a:br>
              <a:rPr lang="en-FR" sz="2400" dirty="0">
                <a:solidFill>
                  <a:schemeClr val="bg1"/>
                </a:solidFill>
              </a:rPr>
            </a:br>
            <a:r>
              <a:rPr lang="en-FR" sz="2400" dirty="0">
                <a:solidFill>
                  <a:schemeClr val="bg1"/>
                </a:solidFill>
              </a:rPr>
              <a:t>angle arrondi : 0,29 mm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8B425D-6A9F-474F-A0D6-684FC46CF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27228" y="1293603"/>
            <a:ext cx="2725274" cy="2287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134EFF-B0F9-2B49-A16F-BAD43CB451E9}"/>
              </a:ext>
            </a:extLst>
          </p:cNvPr>
          <p:cNvSpPr txBox="1"/>
          <p:nvPr/>
        </p:nvSpPr>
        <p:spPr>
          <a:xfrm>
            <a:off x="8361035" y="899029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dirty="0">
                <a:solidFill>
                  <a:schemeClr val="bg1"/>
                </a:solidFill>
              </a:rPr>
              <a:t>Axe lego 4519 MdStone 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C571817-83F5-CD4C-AB82-03E5528DEDEC}"/>
              </a:ext>
            </a:extLst>
          </p:cNvPr>
          <p:cNvSpPr txBox="1">
            <a:spLocks/>
          </p:cNvSpPr>
          <p:nvPr/>
        </p:nvSpPr>
        <p:spPr>
          <a:xfrm>
            <a:off x="1748894" y="-45119"/>
            <a:ext cx="8972073" cy="1288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Création des trous pour l’axe Lego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F342C-A051-B141-8994-BCA0C896E589}"/>
              </a:ext>
            </a:extLst>
          </p:cNvPr>
          <p:cNvSpPr txBox="1"/>
          <p:nvPr/>
        </p:nvSpPr>
        <p:spPr>
          <a:xfrm>
            <a:off x="8911865" y="3606484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</a:t>
            </a:r>
            <a:r>
              <a:rPr lang="en-GB" dirty="0" err="1">
                <a:solidFill>
                  <a:schemeClr val="bg1"/>
                </a:solidFill>
              </a:rPr>
              <a:t>grabcad.com</a:t>
            </a:r>
            <a:r>
              <a:rPr lang="en-GB" dirty="0">
                <a:solidFill>
                  <a:schemeClr val="bg1"/>
                </a:solidFill>
              </a:rPr>
              <a:t>/library/lego-technic-axles-1</a:t>
            </a:r>
            <a:endParaRPr lang="en-FR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4F67A6-112E-0F42-A504-4A1CBB6FF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934" y="1820145"/>
            <a:ext cx="3683568" cy="2120843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 flipV="1">
            <a:off x="4506686" y="1820145"/>
            <a:ext cx="0" cy="22573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098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7076" y="4497185"/>
            <a:ext cx="11197244" cy="175398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34433E-75BA-D848-A73B-84C2D35C9B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" r="11673" b="1"/>
          <a:stretch/>
        </p:blipFill>
        <p:spPr>
          <a:xfrm>
            <a:off x="380785" y="357013"/>
            <a:ext cx="5559480" cy="3749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DE9678-75FA-2843-B647-3FA71BD22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82" r="-1" b="6754"/>
          <a:stretch/>
        </p:blipFill>
        <p:spPr>
          <a:xfrm>
            <a:off x="6251736" y="357013"/>
            <a:ext cx="5546955" cy="374904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2C13333-24F0-FC4B-A64C-096B42576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336" y="4615840"/>
            <a:ext cx="6609921" cy="1526741"/>
          </a:xfrm>
        </p:spPr>
        <p:txBody>
          <a:bodyPr anchor="ctr">
            <a:normAutofit/>
          </a:bodyPr>
          <a:lstStyle/>
          <a:p>
            <a:r>
              <a:rPr lang="en-FR" sz="2200" dirty="0">
                <a:solidFill>
                  <a:schemeClr val="bg1"/>
                </a:solidFill>
              </a:rPr>
              <a:t>Imprécision de l’imprimante 3D</a:t>
            </a:r>
          </a:p>
        </p:txBody>
      </p:sp>
      <p:sp>
        <p:nvSpPr>
          <p:cNvPr id="13" name="Multiply 12">
            <a:extLst>
              <a:ext uri="{FF2B5EF4-FFF2-40B4-BE49-F238E27FC236}">
                <a16:creationId xmlns:a16="http://schemas.microsoft.com/office/drawing/2014/main" id="{5B898D73-5127-BA47-AEBF-2C10E5FB6C54}"/>
              </a:ext>
            </a:extLst>
          </p:cNvPr>
          <p:cNvSpPr/>
          <p:nvPr/>
        </p:nvSpPr>
        <p:spPr>
          <a:xfrm>
            <a:off x="2142066" y="551700"/>
            <a:ext cx="2400436" cy="1494567"/>
          </a:xfrm>
          <a:prstGeom prst="mathMultiply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4" name="Connecteur droit 3"/>
          <p:cNvCxnSpPr/>
          <p:nvPr/>
        </p:nvCxnSpPr>
        <p:spPr>
          <a:xfrm flipH="1" flipV="1">
            <a:off x="4693444" y="4886325"/>
            <a:ext cx="2381" cy="1057275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40080" y="4615840"/>
            <a:ext cx="10915177" cy="152674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458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689956" y="492113"/>
            <a:ext cx="10931236" cy="1511768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42854-4A80-C84A-822E-674C358F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663844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Réalisation du Carter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A72383-BA9C-8F40-BB7A-342270C45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9" r="8306"/>
          <a:stretch/>
        </p:blipFill>
        <p:spPr>
          <a:xfrm>
            <a:off x="838200" y="2413538"/>
            <a:ext cx="6236208" cy="366018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205FE43-4A08-4A53-A5CB-B292D4155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r>
              <a:rPr lang="fr-FR" sz="2200" b="1" dirty="0"/>
              <a:t>Donnée du </a:t>
            </a:r>
            <a:r>
              <a:rPr lang="fr-FR" sz="2200" b="1" dirty="0" err="1"/>
              <a:t>Kicad</a:t>
            </a:r>
            <a:r>
              <a:rPr lang="fr-FR" sz="2200" b="1" dirty="0"/>
              <a:t> :</a:t>
            </a:r>
          </a:p>
          <a:p>
            <a:pPr marL="0" indent="0">
              <a:buNone/>
            </a:pPr>
            <a:r>
              <a:rPr lang="fr-FR" sz="2200" dirty="0"/>
              <a:t>Longueur de la carte : 67,5 mm</a:t>
            </a:r>
          </a:p>
          <a:p>
            <a:pPr marL="0" indent="0">
              <a:buNone/>
            </a:pPr>
            <a:r>
              <a:rPr lang="fr-FR" sz="2200" dirty="0"/>
              <a:t>Largeur de la carte : 25,2 mm</a:t>
            </a:r>
          </a:p>
          <a:p>
            <a:pPr marL="0" indent="0">
              <a:buNone/>
            </a:pPr>
            <a:r>
              <a:rPr lang="fr-FR" sz="2200" b="1" dirty="0"/>
              <a:t>Caractéristiques importantes : </a:t>
            </a:r>
          </a:p>
          <a:p>
            <a:pPr marL="0" indent="0">
              <a:buNone/>
            </a:pPr>
            <a:r>
              <a:rPr lang="fr-FR" sz="2200" b="1" dirty="0"/>
              <a:t> </a:t>
            </a:r>
            <a:r>
              <a:rPr lang="fr-FR" sz="2200" dirty="0"/>
              <a:t>Trou pour le programmeur </a:t>
            </a:r>
          </a:p>
          <a:p>
            <a:pPr marL="0" indent="0">
              <a:buNone/>
            </a:pPr>
            <a:r>
              <a:rPr lang="fr-FR" sz="2200" dirty="0"/>
              <a:t>Espacement pour l’émetteur/Récepteur</a:t>
            </a:r>
          </a:p>
          <a:p>
            <a:pPr marL="0" indent="0">
              <a:buNone/>
            </a:pPr>
            <a:r>
              <a:rPr lang="en-US" sz="2200" dirty="0"/>
              <a:t>Marge de 10 mm</a:t>
            </a:r>
          </a:p>
        </p:txBody>
      </p:sp>
    </p:spTree>
    <p:extLst>
      <p:ext uri="{BB962C8B-B14F-4D97-AF65-F5344CB8AC3E}">
        <p14:creationId xmlns:p14="http://schemas.microsoft.com/office/powerpoint/2010/main" val="200390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40A9BD-36F3-B54F-A2BB-9BEC6212A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567" y="2805911"/>
            <a:ext cx="5455917" cy="3239450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689956" y="492113"/>
            <a:ext cx="10931236" cy="1511768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DE688-5896-244A-B015-43CCB2D56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73" y="2852249"/>
            <a:ext cx="5455917" cy="3146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F13A71-F03C-A24E-BC65-F201D84A12EA}"/>
              </a:ext>
            </a:extLst>
          </p:cNvPr>
          <p:cNvSpPr txBox="1"/>
          <p:nvPr/>
        </p:nvSpPr>
        <p:spPr>
          <a:xfrm>
            <a:off x="331567" y="6239789"/>
            <a:ext cx="524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Face avant du carter complet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64711-D30E-274A-960D-7FA7E2811AF5}"/>
              </a:ext>
            </a:extLst>
          </p:cNvPr>
          <p:cNvSpPr txBox="1"/>
          <p:nvPr/>
        </p:nvSpPr>
        <p:spPr>
          <a:xfrm>
            <a:off x="6445072" y="6233550"/>
            <a:ext cx="524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Face Arrière du carter complet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E23235-C4BE-B249-8BC9-A81C05B9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663844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gradFill flip="none" rotWithShape="1">
                  <a:gsLst>
                    <a:gs pos="0">
                      <a:srgbClr val="006764"/>
                    </a:gs>
                    <a:gs pos="100000">
                      <a:srgbClr val="0277BD"/>
                    </a:gs>
                  </a:gsLst>
                  <a:lin ang="2700000" scaled="1"/>
                  <a:tileRect/>
                </a:gradFill>
                <a:latin typeface="Product Sans" panose="020B0403030502040203" pitchFamily="34" charset="0"/>
                <a:ea typeface="Verdana"/>
                <a:cs typeface="Verdana"/>
                <a:sym typeface="Verdana"/>
              </a:rPr>
              <a:t>Réalisation du Carter</a:t>
            </a:r>
            <a:endParaRPr lang="en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322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3601</TotalTime>
  <Words>466</Words>
  <Application>Microsoft Office PowerPoint</Application>
  <PresentationFormat>Grand écran</PresentationFormat>
  <Paragraphs>136</Paragraphs>
  <Slides>29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0" baseType="lpstr">
      <vt:lpstr>Times New Roman</vt:lpstr>
      <vt:lpstr>Arial</vt:lpstr>
      <vt:lpstr>Roboto</vt:lpstr>
      <vt:lpstr>Cambria Math</vt:lpstr>
      <vt:lpstr>Verdana</vt:lpstr>
      <vt:lpstr>Microsoft Yi Baiti</vt:lpstr>
      <vt:lpstr>맑은 고딕</vt:lpstr>
      <vt:lpstr>Calibri</vt:lpstr>
      <vt:lpstr>Product Sans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Problèmes rencontrés et solutions</vt:lpstr>
      <vt:lpstr>Prochainement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Bases de Freecad</vt:lpstr>
      <vt:lpstr>2mm de marge  2,5mm de longueur   1,2mm de largeur  angle arrondi : 0,29 mm</vt:lpstr>
      <vt:lpstr>Présentation PowerPoint</vt:lpstr>
      <vt:lpstr>Réalisation du Carter</vt:lpstr>
      <vt:lpstr>Réalisation du Carter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Yohan BOUJON</dc:creator>
  <cp:lastModifiedBy>Boujon Yohan</cp:lastModifiedBy>
  <cp:revision>208</cp:revision>
  <dcterms:created xsi:type="dcterms:W3CDTF">2018-12-05T21:59:30Z</dcterms:created>
  <dcterms:modified xsi:type="dcterms:W3CDTF">2022-01-14T15:11:48Z</dcterms:modified>
</cp:coreProperties>
</file>